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ink/ink1.xml" ContentType="application/inkml+xml"/>
  <Override PartName="/ppt/ink/ink5.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1247" r:id="rId2"/>
    <p:sldId id="1248" r:id="rId3"/>
    <p:sldId id="1254" r:id="rId4"/>
    <p:sldId id="493" r:id="rId5"/>
    <p:sldId id="494" r:id="rId6"/>
    <p:sldId id="495" r:id="rId7"/>
    <p:sldId id="496" r:id="rId8"/>
    <p:sldId id="1224" r:id="rId9"/>
    <p:sldId id="1272" r:id="rId10"/>
    <p:sldId id="1273" r:id="rId11"/>
    <p:sldId id="1274" r:id="rId12"/>
    <p:sldId id="1275" r:id="rId13"/>
    <p:sldId id="1276" r:id="rId14"/>
    <p:sldId id="1277" r:id="rId15"/>
    <p:sldId id="1278" r:id="rId16"/>
    <p:sldId id="1279" r:id="rId17"/>
    <p:sldId id="1255" r:id="rId18"/>
    <p:sldId id="1256" r:id="rId19"/>
    <p:sldId id="1281" r:id="rId20"/>
    <p:sldId id="1280" r:id="rId21"/>
    <p:sldId id="1257" r:id="rId22"/>
    <p:sldId id="1258" r:id="rId23"/>
    <p:sldId id="1259" r:id="rId24"/>
    <p:sldId id="1260" r:id="rId25"/>
    <p:sldId id="1261" r:id="rId26"/>
    <p:sldId id="1262" r:id="rId27"/>
    <p:sldId id="1263" r:id="rId28"/>
    <p:sldId id="1264" r:id="rId29"/>
    <p:sldId id="1265" r:id="rId30"/>
    <p:sldId id="1266" r:id="rId31"/>
    <p:sldId id="1267" r:id="rId32"/>
    <p:sldId id="1268" r:id="rId33"/>
    <p:sldId id="1269" r:id="rId34"/>
    <p:sldId id="1270" r:id="rId35"/>
    <p:sldId id="1271" r:id="rId36"/>
    <p:sldId id="265" r:id="rId37"/>
  </p:sldIdLst>
  <p:sldSz cx="12192000" cy="6858000"/>
  <p:notesSz cx="68119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 FIORE Dorotea" initials="DF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600"/>
    <a:srgbClr val="00AEEF"/>
    <a:srgbClr val="BDCD00"/>
    <a:srgbClr val="FFDFAB"/>
    <a:srgbClr val="FFD2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80" autoAdjust="0"/>
  </p:normalViewPr>
  <p:slideViewPr>
    <p:cSldViewPr snapToGrid="0">
      <p:cViewPr>
        <p:scale>
          <a:sx n="93" d="100"/>
          <a:sy n="93" d="100"/>
        </p:scale>
        <p:origin x="-132" y="-312"/>
      </p:cViewPr>
      <p:guideLst>
        <p:guide orient="horz" pos="2160"/>
        <p:guide pos="3840"/>
      </p:guideLst>
    </p:cSldViewPr>
  </p:slideViewPr>
  <p:outlineViewPr>
    <p:cViewPr>
      <p:scale>
        <a:sx n="33" d="100"/>
        <a:sy n="33" d="100"/>
      </p:scale>
      <p:origin x="48" y="101892"/>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79" d="100"/>
          <a:sy n="79"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C116E-B2D3-4F42-8F47-F49800F945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BE"/>
        </a:p>
      </dgm:t>
    </dgm:pt>
    <dgm:pt modelId="{49F39E72-55E5-4CB2-9ED7-E89C31209AB3}">
      <dgm:prSet phldrT="[Texte]"/>
      <dgm:spPr/>
      <dgm:t>
        <a:bodyPr/>
        <a:lstStyle/>
        <a:p>
          <a:r>
            <a:rPr lang="fr-BE" dirty="0" smtClean="0"/>
            <a:t>Contrat cadre</a:t>
          </a:r>
          <a:endParaRPr lang="fr-BE" dirty="0"/>
        </a:p>
      </dgm:t>
    </dgm:pt>
    <dgm:pt modelId="{FB920E9F-5AE2-442F-BF79-3F0C0A2ABBA3}" type="parTrans" cxnId="{9C2517EC-2F86-47D4-A7CB-D1ADD0A841EB}">
      <dgm:prSet/>
      <dgm:spPr/>
      <dgm:t>
        <a:bodyPr/>
        <a:lstStyle/>
        <a:p>
          <a:endParaRPr lang="fr-BE"/>
        </a:p>
      </dgm:t>
    </dgm:pt>
    <dgm:pt modelId="{ACC1110E-A1C1-4620-88E0-AE151C5F0BDB}" type="sibTrans" cxnId="{9C2517EC-2F86-47D4-A7CB-D1ADD0A841EB}">
      <dgm:prSet/>
      <dgm:spPr/>
      <dgm:t>
        <a:bodyPr/>
        <a:lstStyle/>
        <a:p>
          <a:endParaRPr lang="fr-BE"/>
        </a:p>
      </dgm:t>
    </dgm:pt>
    <dgm:pt modelId="{90DAAFC4-3E56-4590-A49D-ADF5B2A83C48}">
      <dgm:prSet phldrT="[Texte]" custT="1"/>
      <dgm:spPr/>
      <dgm:t>
        <a:bodyPr/>
        <a:lstStyle/>
        <a:p>
          <a:r>
            <a:rPr lang="fr-BE" sz="1200" dirty="0" smtClean="0"/>
            <a:t>Dimona journalière</a:t>
          </a:r>
        </a:p>
        <a:p>
          <a:r>
            <a:rPr lang="fr-BE" sz="1200" dirty="0" smtClean="0"/>
            <a:t>(Flexijour)</a:t>
          </a:r>
          <a:endParaRPr lang="fr-BE" sz="1200" dirty="0"/>
        </a:p>
      </dgm:t>
    </dgm:pt>
    <dgm:pt modelId="{D38B2101-EBA0-48CF-8224-12216135D8C8}" type="parTrans" cxnId="{47018336-1C5F-4538-A024-E9644A9F1C52}">
      <dgm:prSet/>
      <dgm:spPr/>
      <dgm:t>
        <a:bodyPr/>
        <a:lstStyle/>
        <a:p>
          <a:endParaRPr lang="fr-BE"/>
        </a:p>
      </dgm:t>
    </dgm:pt>
    <dgm:pt modelId="{D0671171-8FFC-4ACE-B02D-190036F83F4E}" type="sibTrans" cxnId="{47018336-1C5F-4538-A024-E9644A9F1C52}">
      <dgm:prSet/>
      <dgm:spPr/>
      <dgm:t>
        <a:bodyPr/>
        <a:lstStyle/>
        <a:p>
          <a:endParaRPr lang="fr-BE"/>
        </a:p>
      </dgm:t>
    </dgm:pt>
    <dgm:pt modelId="{309E9FFF-2E10-4D17-8D2A-44C8BADCCF78}">
      <dgm:prSet phldrT="[Texte]" custT="1"/>
      <dgm:spPr/>
      <dgm:t>
        <a:bodyPr/>
        <a:lstStyle/>
        <a:p>
          <a:r>
            <a:rPr lang="fr-BE" sz="1200" dirty="0" smtClean="0"/>
            <a:t>Contrat écrit </a:t>
          </a:r>
          <a:r>
            <a:rPr lang="fr-BE" sz="1200" dirty="0" smtClean="0">
              <a:solidFill>
                <a:schemeClr val="tx1"/>
              </a:solidFill>
            </a:rPr>
            <a:t>non obligatoire</a:t>
          </a:r>
        </a:p>
      </dgm:t>
    </dgm:pt>
    <dgm:pt modelId="{253F6D4C-CEB9-47AB-9415-14E8DF4EC401}" type="parTrans" cxnId="{AEA09A1C-0803-4B0C-AC9D-0F53754CE63C}">
      <dgm:prSet/>
      <dgm:spPr/>
      <dgm:t>
        <a:bodyPr/>
        <a:lstStyle/>
        <a:p>
          <a:endParaRPr lang="fr-BE"/>
        </a:p>
      </dgm:t>
    </dgm:pt>
    <dgm:pt modelId="{F945A275-3632-4281-9409-E973E77B8E9C}" type="sibTrans" cxnId="{AEA09A1C-0803-4B0C-AC9D-0F53754CE63C}">
      <dgm:prSet/>
      <dgm:spPr/>
      <dgm:t>
        <a:bodyPr/>
        <a:lstStyle/>
        <a:p>
          <a:endParaRPr lang="fr-BE"/>
        </a:p>
      </dgm:t>
    </dgm:pt>
    <dgm:pt modelId="{75096B1C-9039-422D-AB8C-C60A87E4BAED}">
      <dgm:prSet phldrT="[Texte]" custT="1"/>
      <dgm:spPr/>
      <dgm:t>
        <a:bodyPr/>
        <a:lstStyle/>
        <a:p>
          <a:r>
            <a:rPr lang="fr-BE" sz="1200" dirty="0" smtClean="0"/>
            <a:t>Pas d'enregistrement </a:t>
          </a:r>
        </a:p>
        <a:p>
          <a:r>
            <a:rPr lang="fr-BE" sz="1200" dirty="0" smtClean="0"/>
            <a:t>des présences</a:t>
          </a:r>
        </a:p>
      </dgm:t>
    </dgm:pt>
    <dgm:pt modelId="{71F72983-58BA-46B2-9357-78D4F5847E27}" type="parTrans" cxnId="{ABA53E6F-D248-4D35-A94F-BC816DD2F43E}">
      <dgm:prSet/>
      <dgm:spPr/>
      <dgm:t>
        <a:bodyPr/>
        <a:lstStyle/>
        <a:p>
          <a:endParaRPr lang="fr-BE"/>
        </a:p>
      </dgm:t>
    </dgm:pt>
    <dgm:pt modelId="{8488530C-9FCB-4F1C-A821-5CFFDC299E8F}" type="sibTrans" cxnId="{ABA53E6F-D248-4D35-A94F-BC816DD2F43E}">
      <dgm:prSet/>
      <dgm:spPr/>
      <dgm:t>
        <a:bodyPr/>
        <a:lstStyle/>
        <a:p>
          <a:endParaRPr lang="fr-BE"/>
        </a:p>
      </dgm:t>
    </dgm:pt>
    <dgm:pt modelId="{3EDD7044-0C5A-458C-A4E8-1052E0413D97}">
      <dgm:prSet phldrT="[Texte]" custT="1"/>
      <dgm:spPr/>
      <dgm:t>
        <a:bodyPr/>
        <a:lstStyle/>
        <a:p>
          <a:r>
            <a:rPr lang="fr-BE" sz="1200" dirty="0" smtClean="0"/>
            <a:t>Dimona trimestrielle</a:t>
          </a:r>
        </a:p>
        <a:p>
          <a:r>
            <a:rPr lang="fr-BE" sz="1200" dirty="0" smtClean="0"/>
            <a:t>(Flexipériode)</a:t>
          </a:r>
          <a:endParaRPr lang="fr-BE" sz="1200" dirty="0"/>
        </a:p>
      </dgm:t>
    </dgm:pt>
    <dgm:pt modelId="{22162FB5-A6BB-4B1C-A816-7F99D8B82A7C}" type="parTrans" cxnId="{5586BEB4-A633-4646-A71C-5DFAD4C92B9B}">
      <dgm:prSet/>
      <dgm:spPr/>
      <dgm:t>
        <a:bodyPr/>
        <a:lstStyle/>
        <a:p>
          <a:endParaRPr lang="fr-BE"/>
        </a:p>
      </dgm:t>
    </dgm:pt>
    <dgm:pt modelId="{4E1E2D92-92F4-4E24-A853-B5D4CD6FB382}" type="sibTrans" cxnId="{5586BEB4-A633-4646-A71C-5DFAD4C92B9B}">
      <dgm:prSet/>
      <dgm:spPr/>
      <dgm:t>
        <a:bodyPr/>
        <a:lstStyle/>
        <a:p>
          <a:endParaRPr lang="fr-BE"/>
        </a:p>
      </dgm:t>
    </dgm:pt>
    <dgm:pt modelId="{AD00C32E-3831-4F44-9354-CB5EBE429B39}">
      <dgm:prSet phldrT="[Texte]" custT="1"/>
      <dgm:spPr/>
      <dgm:t>
        <a:bodyPr/>
        <a:lstStyle/>
        <a:p>
          <a:r>
            <a:rPr lang="fr-BE" sz="1200" dirty="0" smtClean="0"/>
            <a:t>Contrat écrit obligatoire</a:t>
          </a:r>
        </a:p>
      </dgm:t>
    </dgm:pt>
    <dgm:pt modelId="{25B7F1DB-E608-4F3B-A811-6E5ED4D7CB53}" type="parTrans" cxnId="{DA5A24C6-134B-41ED-886A-8A7A91B7CC67}">
      <dgm:prSet/>
      <dgm:spPr/>
      <dgm:t>
        <a:bodyPr/>
        <a:lstStyle/>
        <a:p>
          <a:endParaRPr lang="fr-BE"/>
        </a:p>
      </dgm:t>
    </dgm:pt>
    <dgm:pt modelId="{C9B54D4E-6712-44D0-A459-293743551D99}" type="sibTrans" cxnId="{DA5A24C6-134B-41ED-886A-8A7A91B7CC67}">
      <dgm:prSet/>
      <dgm:spPr/>
      <dgm:t>
        <a:bodyPr/>
        <a:lstStyle/>
        <a:p>
          <a:endParaRPr lang="fr-BE"/>
        </a:p>
      </dgm:t>
    </dgm:pt>
    <dgm:pt modelId="{066E370D-AB74-4166-8BAF-0C143D137B38}">
      <dgm:prSet phldrT="[Texte]"/>
      <dgm:spPr/>
      <dgm:t>
        <a:bodyPr/>
        <a:lstStyle/>
        <a:p>
          <a:r>
            <a:rPr lang="fr-BE" b="0" dirty="0"/>
            <a:t>Enregistrement</a:t>
          </a:r>
          <a:r>
            <a:rPr lang="fr-BE" b="0" baseline="0" dirty="0"/>
            <a:t> des présences obligatoire via système ONSS (login) ou </a:t>
          </a:r>
          <a:r>
            <a:rPr lang="fr-BE" b="0" baseline="0" dirty="0" smtClean="0"/>
            <a:t>caisse </a:t>
          </a:r>
          <a:r>
            <a:rPr lang="fr-BE" b="0" baseline="0" dirty="0"/>
            <a:t>enregistreuse. </a:t>
          </a:r>
          <a:endParaRPr lang="fr-BE" b="0" dirty="0"/>
        </a:p>
      </dgm:t>
    </dgm:pt>
    <dgm:pt modelId="{5B6D9BFA-86A4-40D6-99C2-7B3DBB485AB0}" type="parTrans" cxnId="{660818DC-A923-48AC-98D8-1A116BF358D5}">
      <dgm:prSet/>
      <dgm:spPr/>
      <dgm:t>
        <a:bodyPr/>
        <a:lstStyle/>
        <a:p>
          <a:endParaRPr lang="nl-BE"/>
        </a:p>
      </dgm:t>
    </dgm:pt>
    <dgm:pt modelId="{F15939A7-B40D-4292-B66E-884955ACAB6F}" type="sibTrans" cxnId="{660818DC-A923-48AC-98D8-1A116BF358D5}">
      <dgm:prSet/>
      <dgm:spPr/>
      <dgm:t>
        <a:bodyPr/>
        <a:lstStyle/>
        <a:p>
          <a:endParaRPr lang="nl-BE"/>
        </a:p>
      </dgm:t>
    </dgm:pt>
    <dgm:pt modelId="{16B78F96-D361-4EBD-8A50-8DF6240636AD}" type="pres">
      <dgm:prSet presAssocID="{5D8C116E-B2D3-4F42-8F47-F49800F9451C}" presName="hierChild1" presStyleCnt="0">
        <dgm:presLayoutVars>
          <dgm:chPref val="1"/>
          <dgm:dir/>
          <dgm:animOne val="branch"/>
          <dgm:animLvl val="lvl"/>
          <dgm:resizeHandles/>
        </dgm:presLayoutVars>
      </dgm:prSet>
      <dgm:spPr/>
      <dgm:t>
        <a:bodyPr/>
        <a:lstStyle/>
        <a:p>
          <a:endParaRPr lang="fr-FR"/>
        </a:p>
      </dgm:t>
    </dgm:pt>
    <dgm:pt modelId="{AD5370CB-CBD8-4D3B-8253-64291E910E7E}" type="pres">
      <dgm:prSet presAssocID="{49F39E72-55E5-4CB2-9ED7-E89C31209AB3}" presName="hierRoot1" presStyleCnt="0"/>
      <dgm:spPr/>
    </dgm:pt>
    <dgm:pt modelId="{B7EE1B52-06E6-4D64-9403-7C842F829E9A}" type="pres">
      <dgm:prSet presAssocID="{49F39E72-55E5-4CB2-9ED7-E89C31209AB3}" presName="composite" presStyleCnt="0"/>
      <dgm:spPr/>
    </dgm:pt>
    <dgm:pt modelId="{666B5CA9-754A-4780-89F1-822A5D8B2AE7}" type="pres">
      <dgm:prSet presAssocID="{49F39E72-55E5-4CB2-9ED7-E89C31209AB3}" presName="background" presStyleLbl="node0" presStyleIdx="0" presStyleCnt="1"/>
      <dgm:spPr/>
    </dgm:pt>
    <dgm:pt modelId="{6010C99D-8500-4D9E-99C9-15698A8461A3}" type="pres">
      <dgm:prSet presAssocID="{49F39E72-55E5-4CB2-9ED7-E89C31209AB3}" presName="text" presStyleLbl="fgAcc0" presStyleIdx="0" presStyleCnt="1" custScaleY="58516">
        <dgm:presLayoutVars>
          <dgm:chPref val="3"/>
        </dgm:presLayoutVars>
      </dgm:prSet>
      <dgm:spPr/>
      <dgm:t>
        <a:bodyPr/>
        <a:lstStyle/>
        <a:p>
          <a:endParaRPr lang="fr-BE"/>
        </a:p>
      </dgm:t>
    </dgm:pt>
    <dgm:pt modelId="{25531256-248C-45CB-92E3-F522BB60FFE4}" type="pres">
      <dgm:prSet presAssocID="{49F39E72-55E5-4CB2-9ED7-E89C31209AB3}" presName="hierChild2" presStyleCnt="0"/>
      <dgm:spPr/>
    </dgm:pt>
    <dgm:pt modelId="{BFF5101B-EDEC-4BE2-A16C-F31128115C8B}" type="pres">
      <dgm:prSet presAssocID="{D38B2101-EBA0-48CF-8224-12216135D8C8}" presName="Name10" presStyleLbl="parChTrans1D2" presStyleIdx="0" presStyleCnt="2"/>
      <dgm:spPr/>
      <dgm:t>
        <a:bodyPr/>
        <a:lstStyle/>
        <a:p>
          <a:endParaRPr lang="fr-FR"/>
        </a:p>
      </dgm:t>
    </dgm:pt>
    <dgm:pt modelId="{C79FA159-21B6-4385-B710-7258CE3E34E6}" type="pres">
      <dgm:prSet presAssocID="{90DAAFC4-3E56-4590-A49D-ADF5B2A83C48}" presName="hierRoot2" presStyleCnt="0"/>
      <dgm:spPr/>
    </dgm:pt>
    <dgm:pt modelId="{A7CB8CC3-6AE2-4CF7-AF88-C5CBCDADE575}" type="pres">
      <dgm:prSet presAssocID="{90DAAFC4-3E56-4590-A49D-ADF5B2A83C48}" presName="composite2" presStyleCnt="0"/>
      <dgm:spPr/>
    </dgm:pt>
    <dgm:pt modelId="{5DB3C788-71AC-4079-87FF-6A0EDEFB342A}" type="pres">
      <dgm:prSet presAssocID="{90DAAFC4-3E56-4590-A49D-ADF5B2A83C48}" presName="background2" presStyleLbl="node2" presStyleIdx="0" presStyleCnt="2"/>
      <dgm:spPr/>
    </dgm:pt>
    <dgm:pt modelId="{B40EA2A4-192B-4F7D-A328-08D0C1307B20}" type="pres">
      <dgm:prSet presAssocID="{90DAAFC4-3E56-4590-A49D-ADF5B2A83C48}" presName="text2" presStyleLbl="fgAcc2" presStyleIdx="0" presStyleCnt="2" custScaleX="198718" custLinFactNeighborX="-1423" custLinFactNeighborY="-2980">
        <dgm:presLayoutVars>
          <dgm:chPref val="3"/>
        </dgm:presLayoutVars>
      </dgm:prSet>
      <dgm:spPr/>
      <dgm:t>
        <a:bodyPr/>
        <a:lstStyle/>
        <a:p>
          <a:endParaRPr lang="fr-FR"/>
        </a:p>
      </dgm:t>
    </dgm:pt>
    <dgm:pt modelId="{AFF3CB61-7598-49AD-A0EF-D8B3AFF3E4BF}" type="pres">
      <dgm:prSet presAssocID="{90DAAFC4-3E56-4590-A49D-ADF5B2A83C48}" presName="hierChild3" presStyleCnt="0"/>
      <dgm:spPr/>
    </dgm:pt>
    <dgm:pt modelId="{459E88BC-1F33-4A9E-8C36-2682E6C09263}" type="pres">
      <dgm:prSet presAssocID="{253F6D4C-CEB9-47AB-9415-14E8DF4EC401}" presName="Name17" presStyleLbl="parChTrans1D3" presStyleIdx="0" presStyleCnt="4"/>
      <dgm:spPr/>
      <dgm:t>
        <a:bodyPr/>
        <a:lstStyle/>
        <a:p>
          <a:endParaRPr lang="fr-FR"/>
        </a:p>
      </dgm:t>
    </dgm:pt>
    <dgm:pt modelId="{E219FD83-0877-4DD0-ACD9-2AB95C359320}" type="pres">
      <dgm:prSet presAssocID="{309E9FFF-2E10-4D17-8D2A-44C8BADCCF78}" presName="hierRoot3" presStyleCnt="0"/>
      <dgm:spPr/>
    </dgm:pt>
    <dgm:pt modelId="{6C096F06-AB39-4683-910E-03482D46D665}" type="pres">
      <dgm:prSet presAssocID="{309E9FFF-2E10-4D17-8D2A-44C8BADCCF78}" presName="composite3" presStyleCnt="0"/>
      <dgm:spPr/>
    </dgm:pt>
    <dgm:pt modelId="{95F619F3-D756-445C-A8BF-51F931B9F3E8}" type="pres">
      <dgm:prSet presAssocID="{309E9FFF-2E10-4D17-8D2A-44C8BADCCF78}" presName="background3" presStyleLbl="node3" presStyleIdx="0" presStyleCnt="4"/>
      <dgm:spPr/>
    </dgm:pt>
    <dgm:pt modelId="{D9E7EF97-F444-4F94-A0FC-31B53E69E792}" type="pres">
      <dgm:prSet presAssocID="{309E9FFF-2E10-4D17-8D2A-44C8BADCCF78}" presName="text3" presStyleLbl="fgAcc3" presStyleIdx="0" presStyleCnt="4" custScaleX="170204" custScaleY="87599" custLinFactNeighborX="-1161" custLinFactNeighborY="-1855">
        <dgm:presLayoutVars>
          <dgm:chPref val="3"/>
        </dgm:presLayoutVars>
      </dgm:prSet>
      <dgm:spPr/>
      <dgm:t>
        <a:bodyPr/>
        <a:lstStyle/>
        <a:p>
          <a:endParaRPr lang="fr-BE"/>
        </a:p>
      </dgm:t>
    </dgm:pt>
    <dgm:pt modelId="{39B28AB9-B6B6-4135-AB47-C1D83AF1DD89}" type="pres">
      <dgm:prSet presAssocID="{309E9FFF-2E10-4D17-8D2A-44C8BADCCF78}" presName="hierChild4" presStyleCnt="0"/>
      <dgm:spPr/>
    </dgm:pt>
    <dgm:pt modelId="{B3EFC685-DB9A-4810-9D58-AB6099DACBA2}" type="pres">
      <dgm:prSet presAssocID="{71F72983-58BA-46B2-9357-78D4F5847E27}" presName="Name17" presStyleLbl="parChTrans1D3" presStyleIdx="1" presStyleCnt="4"/>
      <dgm:spPr/>
      <dgm:t>
        <a:bodyPr/>
        <a:lstStyle/>
        <a:p>
          <a:endParaRPr lang="fr-FR"/>
        </a:p>
      </dgm:t>
    </dgm:pt>
    <dgm:pt modelId="{4430A630-9515-42A0-9AF5-C539EF1D1D0B}" type="pres">
      <dgm:prSet presAssocID="{75096B1C-9039-422D-AB8C-C60A87E4BAED}" presName="hierRoot3" presStyleCnt="0"/>
      <dgm:spPr/>
    </dgm:pt>
    <dgm:pt modelId="{FB9C152E-8482-490A-B8A1-4426C462E415}" type="pres">
      <dgm:prSet presAssocID="{75096B1C-9039-422D-AB8C-C60A87E4BAED}" presName="composite3" presStyleCnt="0"/>
      <dgm:spPr/>
    </dgm:pt>
    <dgm:pt modelId="{46E25A1D-A47A-4D66-9EA3-8F0E6378BE17}" type="pres">
      <dgm:prSet presAssocID="{75096B1C-9039-422D-AB8C-C60A87E4BAED}" presName="background3" presStyleLbl="node3" presStyleIdx="1" presStyleCnt="4"/>
      <dgm:spPr/>
    </dgm:pt>
    <dgm:pt modelId="{C6D2CABA-3D6E-437E-BF35-21AF42EACA7D}" type="pres">
      <dgm:prSet presAssocID="{75096B1C-9039-422D-AB8C-C60A87E4BAED}" presName="text3" presStyleLbl="fgAcc3" presStyleIdx="1" presStyleCnt="4" custScaleX="176102" custLinFactNeighborX="-2705" custLinFactNeighborY="-777">
        <dgm:presLayoutVars>
          <dgm:chPref val="3"/>
        </dgm:presLayoutVars>
      </dgm:prSet>
      <dgm:spPr/>
      <dgm:t>
        <a:bodyPr/>
        <a:lstStyle/>
        <a:p>
          <a:endParaRPr lang="fr-BE"/>
        </a:p>
      </dgm:t>
    </dgm:pt>
    <dgm:pt modelId="{383DD84A-CA3D-4764-8CC6-EC3AFEF69D3F}" type="pres">
      <dgm:prSet presAssocID="{75096B1C-9039-422D-AB8C-C60A87E4BAED}" presName="hierChild4" presStyleCnt="0"/>
      <dgm:spPr/>
    </dgm:pt>
    <dgm:pt modelId="{1C026C8E-839C-4F4A-90F5-B2C5D1333128}" type="pres">
      <dgm:prSet presAssocID="{22162FB5-A6BB-4B1C-A816-7F99D8B82A7C}" presName="Name10" presStyleLbl="parChTrans1D2" presStyleIdx="1" presStyleCnt="2"/>
      <dgm:spPr/>
      <dgm:t>
        <a:bodyPr/>
        <a:lstStyle/>
        <a:p>
          <a:endParaRPr lang="fr-FR"/>
        </a:p>
      </dgm:t>
    </dgm:pt>
    <dgm:pt modelId="{3CD43A4A-B348-4021-BD98-5DE7177BAAB4}" type="pres">
      <dgm:prSet presAssocID="{3EDD7044-0C5A-458C-A4E8-1052E0413D97}" presName="hierRoot2" presStyleCnt="0"/>
      <dgm:spPr/>
    </dgm:pt>
    <dgm:pt modelId="{1D9A20AE-2501-4FA0-A0C5-5B0E44639180}" type="pres">
      <dgm:prSet presAssocID="{3EDD7044-0C5A-458C-A4E8-1052E0413D97}" presName="composite2" presStyleCnt="0"/>
      <dgm:spPr/>
    </dgm:pt>
    <dgm:pt modelId="{219F9B9C-ED22-41AF-B1B3-D41CDCA65E5C}" type="pres">
      <dgm:prSet presAssocID="{3EDD7044-0C5A-458C-A4E8-1052E0413D97}" presName="background2" presStyleLbl="node2" presStyleIdx="1" presStyleCnt="2"/>
      <dgm:spPr/>
    </dgm:pt>
    <dgm:pt modelId="{6316E569-2DAF-47FA-808F-745E3BFCD267}" type="pres">
      <dgm:prSet presAssocID="{3EDD7044-0C5A-458C-A4E8-1052E0413D97}" presName="text2" presStyleLbl="fgAcc2" presStyleIdx="1" presStyleCnt="2" custScaleX="202825">
        <dgm:presLayoutVars>
          <dgm:chPref val="3"/>
        </dgm:presLayoutVars>
      </dgm:prSet>
      <dgm:spPr/>
      <dgm:t>
        <a:bodyPr/>
        <a:lstStyle/>
        <a:p>
          <a:endParaRPr lang="fr-FR"/>
        </a:p>
      </dgm:t>
    </dgm:pt>
    <dgm:pt modelId="{0A026582-4625-48CE-A924-F8DA51BD0F3C}" type="pres">
      <dgm:prSet presAssocID="{3EDD7044-0C5A-458C-A4E8-1052E0413D97}" presName="hierChild3" presStyleCnt="0"/>
      <dgm:spPr/>
    </dgm:pt>
    <dgm:pt modelId="{9F38F6BE-A2C0-4E9F-B7E8-2741C0888CAE}" type="pres">
      <dgm:prSet presAssocID="{25B7F1DB-E608-4F3B-A811-6E5ED4D7CB53}" presName="Name17" presStyleLbl="parChTrans1D3" presStyleIdx="2" presStyleCnt="4"/>
      <dgm:spPr/>
      <dgm:t>
        <a:bodyPr/>
        <a:lstStyle/>
        <a:p>
          <a:endParaRPr lang="fr-FR"/>
        </a:p>
      </dgm:t>
    </dgm:pt>
    <dgm:pt modelId="{1060BA65-C761-43E2-BC23-A5DF722CBAD6}" type="pres">
      <dgm:prSet presAssocID="{AD00C32E-3831-4F44-9354-CB5EBE429B39}" presName="hierRoot3" presStyleCnt="0"/>
      <dgm:spPr/>
    </dgm:pt>
    <dgm:pt modelId="{10CD8DF9-7EC5-4F22-8BCA-94F7B352F1F0}" type="pres">
      <dgm:prSet presAssocID="{AD00C32E-3831-4F44-9354-CB5EBE429B39}" presName="composite3" presStyleCnt="0"/>
      <dgm:spPr/>
    </dgm:pt>
    <dgm:pt modelId="{F96CCBCD-BD15-462D-B469-BF751B404AB2}" type="pres">
      <dgm:prSet presAssocID="{AD00C32E-3831-4F44-9354-CB5EBE429B39}" presName="background3" presStyleLbl="node3" presStyleIdx="2" presStyleCnt="4"/>
      <dgm:spPr/>
    </dgm:pt>
    <dgm:pt modelId="{B501ECF7-A44A-4045-B80A-903D1FB1944D}" type="pres">
      <dgm:prSet presAssocID="{AD00C32E-3831-4F44-9354-CB5EBE429B39}" presName="text3" presStyleLbl="fgAcc3" presStyleIdx="2" presStyleCnt="4" custScaleX="142680" custScaleY="122938" custLinFactNeighborX="6272" custLinFactNeighborY="1883">
        <dgm:presLayoutVars>
          <dgm:chPref val="3"/>
        </dgm:presLayoutVars>
      </dgm:prSet>
      <dgm:spPr/>
      <dgm:t>
        <a:bodyPr/>
        <a:lstStyle/>
        <a:p>
          <a:endParaRPr lang="fr-BE"/>
        </a:p>
      </dgm:t>
    </dgm:pt>
    <dgm:pt modelId="{F48C11D6-74F8-495C-9377-0E56E2FD74E0}" type="pres">
      <dgm:prSet presAssocID="{AD00C32E-3831-4F44-9354-CB5EBE429B39}" presName="hierChild4" presStyleCnt="0"/>
      <dgm:spPr/>
    </dgm:pt>
    <dgm:pt modelId="{0ACDF8EB-E73F-44D1-B3D5-C35760A42B13}" type="pres">
      <dgm:prSet presAssocID="{5B6D9BFA-86A4-40D6-99C2-7B3DBB485AB0}" presName="Name17" presStyleLbl="parChTrans1D3" presStyleIdx="3" presStyleCnt="4"/>
      <dgm:spPr/>
      <dgm:t>
        <a:bodyPr/>
        <a:lstStyle/>
        <a:p>
          <a:endParaRPr lang="nl-BE"/>
        </a:p>
      </dgm:t>
    </dgm:pt>
    <dgm:pt modelId="{DCAAE050-9492-4E7C-9108-C4294BB358AA}" type="pres">
      <dgm:prSet presAssocID="{066E370D-AB74-4166-8BAF-0C143D137B38}" presName="hierRoot3" presStyleCnt="0"/>
      <dgm:spPr/>
    </dgm:pt>
    <dgm:pt modelId="{DA2A1BF4-4B3B-4C8B-8E51-F24F7E7BBAB4}" type="pres">
      <dgm:prSet presAssocID="{066E370D-AB74-4166-8BAF-0C143D137B38}" presName="composite3" presStyleCnt="0"/>
      <dgm:spPr/>
    </dgm:pt>
    <dgm:pt modelId="{0EF7965E-077B-42B9-BCE5-8050AF6F16BF}" type="pres">
      <dgm:prSet presAssocID="{066E370D-AB74-4166-8BAF-0C143D137B38}" presName="background3" presStyleLbl="node3" presStyleIdx="3" presStyleCnt="4"/>
      <dgm:spPr/>
    </dgm:pt>
    <dgm:pt modelId="{715D9E19-C5A9-41F7-8849-C39635F96313}" type="pres">
      <dgm:prSet presAssocID="{066E370D-AB74-4166-8BAF-0C143D137B38}" presName="text3" presStyleLbl="fgAcc3" presStyleIdx="3" presStyleCnt="4" custScaleX="142680" custScaleY="122938" custLinFactNeighborX="6272" custLinFactNeighborY="1883">
        <dgm:presLayoutVars>
          <dgm:chPref val="3"/>
        </dgm:presLayoutVars>
      </dgm:prSet>
      <dgm:spPr/>
      <dgm:t>
        <a:bodyPr/>
        <a:lstStyle/>
        <a:p>
          <a:endParaRPr lang="nl-BE"/>
        </a:p>
      </dgm:t>
    </dgm:pt>
    <dgm:pt modelId="{150E8992-ED6C-40E5-A90F-6DB50FE8A61E}" type="pres">
      <dgm:prSet presAssocID="{066E370D-AB74-4166-8BAF-0C143D137B38}" presName="hierChild4" presStyleCnt="0"/>
      <dgm:spPr/>
    </dgm:pt>
  </dgm:ptLst>
  <dgm:cxnLst>
    <dgm:cxn modelId="{90BDCD13-5472-443D-AAEE-663FDD143149}" type="presOf" srcId="{5B6D9BFA-86A4-40D6-99C2-7B3DBB485AB0}" destId="{0ACDF8EB-E73F-44D1-B3D5-C35760A42B13}" srcOrd="0" destOrd="0" presId="urn:microsoft.com/office/officeart/2005/8/layout/hierarchy1"/>
    <dgm:cxn modelId="{47018336-1C5F-4538-A024-E9644A9F1C52}" srcId="{49F39E72-55E5-4CB2-9ED7-E89C31209AB3}" destId="{90DAAFC4-3E56-4590-A49D-ADF5B2A83C48}" srcOrd="0" destOrd="0" parTransId="{D38B2101-EBA0-48CF-8224-12216135D8C8}" sibTransId="{D0671171-8FFC-4ACE-B02D-190036F83F4E}"/>
    <dgm:cxn modelId="{9C2517EC-2F86-47D4-A7CB-D1ADD0A841EB}" srcId="{5D8C116E-B2D3-4F42-8F47-F49800F9451C}" destId="{49F39E72-55E5-4CB2-9ED7-E89C31209AB3}" srcOrd="0" destOrd="0" parTransId="{FB920E9F-5AE2-442F-BF79-3F0C0A2ABBA3}" sibTransId="{ACC1110E-A1C1-4620-88E0-AE151C5F0BDB}"/>
    <dgm:cxn modelId="{DDC2A7F2-948A-43D3-98B7-097D7E5F4601}" type="presOf" srcId="{25B7F1DB-E608-4F3B-A811-6E5ED4D7CB53}" destId="{9F38F6BE-A2C0-4E9F-B7E8-2741C0888CAE}" srcOrd="0" destOrd="0" presId="urn:microsoft.com/office/officeart/2005/8/layout/hierarchy1"/>
    <dgm:cxn modelId="{660818DC-A923-48AC-98D8-1A116BF358D5}" srcId="{3EDD7044-0C5A-458C-A4E8-1052E0413D97}" destId="{066E370D-AB74-4166-8BAF-0C143D137B38}" srcOrd="1" destOrd="0" parTransId="{5B6D9BFA-86A4-40D6-99C2-7B3DBB485AB0}" sibTransId="{F15939A7-B40D-4292-B66E-884955ACAB6F}"/>
    <dgm:cxn modelId="{6CA192CC-E84C-42A7-93F5-2124B6115F34}" type="presOf" srcId="{49F39E72-55E5-4CB2-9ED7-E89C31209AB3}" destId="{6010C99D-8500-4D9E-99C9-15698A8461A3}" srcOrd="0" destOrd="0" presId="urn:microsoft.com/office/officeart/2005/8/layout/hierarchy1"/>
    <dgm:cxn modelId="{FA306924-FDFE-48DE-9369-ECB8DD647619}" type="presOf" srcId="{90DAAFC4-3E56-4590-A49D-ADF5B2A83C48}" destId="{B40EA2A4-192B-4F7D-A328-08D0C1307B20}" srcOrd="0" destOrd="0" presId="urn:microsoft.com/office/officeart/2005/8/layout/hierarchy1"/>
    <dgm:cxn modelId="{110CDE70-62F8-416A-B6F4-838862BA92C7}" type="presOf" srcId="{253F6D4C-CEB9-47AB-9415-14E8DF4EC401}" destId="{459E88BC-1F33-4A9E-8C36-2682E6C09263}" srcOrd="0" destOrd="0" presId="urn:microsoft.com/office/officeart/2005/8/layout/hierarchy1"/>
    <dgm:cxn modelId="{1ABA0751-F38B-4B56-B724-94B9026DA682}" type="presOf" srcId="{22162FB5-A6BB-4B1C-A816-7F99D8B82A7C}" destId="{1C026C8E-839C-4F4A-90F5-B2C5D1333128}" srcOrd="0" destOrd="0" presId="urn:microsoft.com/office/officeart/2005/8/layout/hierarchy1"/>
    <dgm:cxn modelId="{DA5A24C6-134B-41ED-886A-8A7A91B7CC67}" srcId="{3EDD7044-0C5A-458C-A4E8-1052E0413D97}" destId="{AD00C32E-3831-4F44-9354-CB5EBE429B39}" srcOrd="0" destOrd="0" parTransId="{25B7F1DB-E608-4F3B-A811-6E5ED4D7CB53}" sibTransId="{C9B54D4E-6712-44D0-A459-293743551D99}"/>
    <dgm:cxn modelId="{47A028B4-8EDB-4EB1-8731-09548A875E07}" type="presOf" srcId="{D38B2101-EBA0-48CF-8224-12216135D8C8}" destId="{BFF5101B-EDEC-4BE2-A16C-F31128115C8B}" srcOrd="0" destOrd="0" presId="urn:microsoft.com/office/officeart/2005/8/layout/hierarchy1"/>
    <dgm:cxn modelId="{AEA09A1C-0803-4B0C-AC9D-0F53754CE63C}" srcId="{90DAAFC4-3E56-4590-A49D-ADF5B2A83C48}" destId="{309E9FFF-2E10-4D17-8D2A-44C8BADCCF78}" srcOrd="0" destOrd="0" parTransId="{253F6D4C-CEB9-47AB-9415-14E8DF4EC401}" sibTransId="{F945A275-3632-4281-9409-E973E77B8E9C}"/>
    <dgm:cxn modelId="{9FA77E1C-D0EC-4716-B1CD-2217D1997770}" type="presOf" srcId="{066E370D-AB74-4166-8BAF-0C143D137B38}" destId="{715D9E19-C5A9-41F7-8849-C39635F96313}" srcOrd="0" destOrd="0" presId="urn:microsoft.com/office/officeart/2005/8/layout/hierarchy1"/>
    <dgm:cxn modelId="{10BA3B8F-3B9D-4A77-9679-0BE635C44AF7}" type="presOf" srcId="{5D8C116E-B2D3-4F42-8F47-F49800F9451C}" destId="{16B78F96-D361-4EBD-8A50-8DF6240636AD}" srcOrd="0" destOrd="0" presId="urn:microsoft.com/office/officeart/2005/8/layout/hierarchy1"/>
    <dgm:cxn modelId="{3C56EE87-A65A-4A0C-AA30-32C63D427F09}" type="presOf" srcId="{3EDD7044-0C5A-458C-A4E8-1052E0413D97}" destId="{6316E569-2DAF-47FA-808F-745E3BFCD267}" srcOrd="0" destOrd="0" presId="urn:microsoft.com/office/officeart/2005/8/layout/hierarchy1"/>
    <dgm:cxn modelId="{5586BEB4-A633-4646-A71C-5DFAD4C92B9B}" srcId="{49F39E72-55E5-4CB2-9ED7-E89C31209AB3}" destId="{3EDD7044-0C5A-458C-A4E8-1052E0413D97}" srcOrd="1" destOrd="0" parTransId="{22162FB5-A6BB-4B1C-A816-7F99D8B82A7C}" sibTransId="{4E1E2D92-92F4-4E24-A853-B5D4CD6FB382}"/>
    <dgm:cxn modelId="{6A0F7A75-3C05-4AE5-9300-D369850A7F91}" type="presOf" srcId="{AD00C32E-3831-4F44-9354-CB5EBE429B39}" destId="{B501ECF7-A44A-4045-B80A-903D1FB1944D}" srcOrd="0" destOrd="0" presId="urn:microsoft.com/office/officeart/2005/8/layout/hierarchy1"/>
    <dgm:cxn modelId="{ABA53E6F-D248-4D35-A94F-BC816DD2F43E}" srcId="{90DAAFC4-3E56-4590-A49D-ADF5B2A83C48}" destId="{75096B1C-9039-422D-AB8C-C60A87E4BAED}" srcOrd="1" destOrd="0" parTransId="{71F72983-58BA-46B2-9357-78D4F5847E27}" sibTransId="{8488530C-9FCB-4F1C-A821-5CFFDC299E8F}"/>
    <dgm:cxn modelId="{1F7A98EE-FE72-4017-A837-9DF92436BA89}" type="presOf" srcId="{75096B1C-9039-422D-AB8C-C60A87E4BAED}" destId="{C6D2CABA-3D6E-437E-BF35-21AF42EACA7D}" srcOrd="0" destOrd="0" presId="urn:microsoft.com/office/officeart/2005/8/layout/hierarchy1"/>
    <dgm:cxn modelId="{2669C1FC-37A7-4C9E-9B84-9E71EA226212}" type="presOf" srcId="{71F72983-58BA-46B2-9357-78D4F5847E27}" destId="{B3EFC685-DB9A-4810-9D58-AB6099DACBA2}" srcOrd="0" destOrd="0" presId="urn:microsoft.com/office/officeart/2005/8/layout/hierarchy1"/>
    <dgm:cxn modelId="{C60BDA7A-AEE7-46C5-AD6A-D5BF1707AEC2}" type="presOf" srcId="{309E9FFF-2E10-4D17-8D2A-44C8BADCCF78}" destId="{D9E7EF97-F444-4F94-A0FC-31B53E69E792}" srcOrd="0" destOrd="0" presId="urn:microsoft.com/office/officeart/2005/8/layout/hierarchy1"/>
    <dgm:cxn modelId="{2DC3439D-89F3-4205-815B-9440BA7B6403}" type="presParOf" srcId="{16B78F96-D361-4EBD-8A50-8DF6240636AD}" destId="{AD5370CB-CBD8-4D3B-8253-64291E910E7E}" srcOrd="0" destOrd="0" presId="urn:microsoft.com/office/officeart/2005/8/layout/hierarchy1"/>
    <dgm:cxn modelId="{3B223A00-B182-40F9-AAF8-1F8FB3DC39D6}" type="presParOf" srcId="{AD5370CB-CBD8-4D3B-8253-64291E910E7E}" destId="{B7EE1B52-06E6-4D64-9403-7C842F829E9A}" srcOrd="0" destOrd="0" presId="urn:microsoft.com/office/officeart/2005/8/layout/hierarchy1"/>
    <dgm:cxn modelId="{44885BF8-B56E-4F8F-995B-6EF0429DFC3C}" type="presParOf" srcId="{B7EE1B52-06E6-4D64-9403-7C842F829E9A}" destId="{666B5CA9-754A-4780-89F1-822A5D8B2AE7}" srcOrd="0" destOrd="0" presId="urn:microsoft.com/office/officeart/2005/8/layout/hierarchy1"/>
    <dgm:cxn modelId="{3AF62ED8-38AA-4B58-9495-3B05A2CEDC36}" type="presParOf" srcId="{B7EE1B52-06E6-4D64-9403-7C842F829E9A}" destId="{6010C99D-8500-4D9E-99C9-15698A8461A3}" srcOrd="1" destOrd="0" presId="urn:microsoft.com/office/officeart/2005/8/layout/hierarchy1"/>
    <dgm:cxn modelId="{813C2280-6251-4C9A-A1E3-5F9254499AB0}" type="presParOf" srcId="{AD5370CB-CBD8-4D3B-8253-64291E910E7E}" destId="{25531256-248C-45CB-92E3-F522BB60FFE4}" srcOrd="1" destOrd="0" presId="urn:microsoft.com/office/officeart/2005/8/layout/hierarchy1"/>
    <dgm:cxn modelId="{1B4A6231-22C1-46DE-81B7-5ACE57A6D901}" type="presParOf" srcId="{25531256-248C-45CB-92E3-F522BB60FFE4}" destId="{BFF5101B-EDEC-4BE2-A16C-F31128115C8B}" srcOrd="0" destOrd="0" presId="urn:microsoft.com/office/officeart/2005/8/layout/hierarchy1"/>
    <dgm:cxn modelId="{8C5CF202-0EDF-4310-AA92-6C627F7EAA18}" type="presParOf" srcId="{25531256-248C-45CB-92E3-F522BB60FFE4}" destId="{C79FA159-21B6-4385-B710-7258CE3E34E6}" srcOrd="1" destOrd="0" presId="urn:microsoft.com/office/officeart/2005/8/layout/hierarchy1"/>
    <dgm:cxn modelId="{2CF39076-A15C-4237-965D-749A2B307D42}" type="presParOf" srcId="{C79FA159-21B6-4385-B710-7258CE3E34E6}" destId="{A7CB8CC3-6AE2-4CF7-AF88-C5CBCDADE575}" srcOrd="0" destOrd="0" presId="urn:microsoft.com/office/officeart/2005/8/layout/hierarchy1"/>
    <dgm:cxn modelId="{1FA9A12A-B875-4D63-9230-06038AA192FC}" type="presParOf" srcId="{A7CB8CC3-6AE2-4CF7-AF88-C5CBCDADE575}" destId="{5DB3C788-71AC-4079-87FF-6A0EDEFB342A}" srcOrd="0" destOrd="0" presId="urn:microsoft.com/office/officeart/2005/8/layout/hierarchy1"/>
    <dgm:cxn modelId="{C6E178D9-DCB3-4702-8E77-33EA204D5046}" type="presParOf" srcId="{A7CB8CC3-6AE2-4CF7-AF88-C5CBCDADE575}" destId="{B40EA2A4-192B-4F7D-A328-08D0C1307B20}" srcOrd="1" destOrd="0" presId="urn:microsoft.com/office/officeart/2005/8/layout/hierarchy1"/>
    <dgm:cxn modelId="{D216CD48-1CDF-4D4C-9C69-99BCDE98F831}" type="presParOf" srcId="{C79FA159-21B6-4385-B710-7258CE3E34E6}" destId="{AFF3CB61-7598-49AD-A0EF-D8B3AFF3E4BF}" srcOrd="1" destOrd="0" presId="urn:microsoft.com/office/officeart/2005/8/layout/hierarchy1"/>
    <dgm:cxn modelId="{86CB0AE5-2AD8-4DE0-A701-3270C6405635}" type="presParOf" srcId="{AFF3CB61-7598-49AD-A0EF-D8B3AFF3E4BF}" destId="{459E88BC-1F33-4A9E-8C36-2682E6C09263}" srcOrd="0" destOrd="0" presId="urn:microsoft.com/office/officeart/2005/8/layout/hierarchy1"/>
    <dgm:cxn modelId="{E1D1C849-16E6-47DC-8435-1BF0D94696BD}" type="presParOf" srcId="{AFF3CB61-7598-49AD-A0EF-D8B3AFF3E4BF}" destId="{E219FD83-0877-4DD0-ACD9-2AB95C359320}" srcOrd="1" destOrd="0" presId="urn:microsoft.com/office/officeart/2005/8/layout/hierarchy1"/>
    <dgm:cxn modelId="{534D0167-9B2E-48DC-8722-A3C65573870D}" type="presParOf" srcId="{E219FD83-0877-4DD0-ACD9-2AB95C359320}" destId="{6C096F06-AB39-4683-910E-03482D46D665}" srcOrd="0" destOrd="0" presId="urn:microsoft.com/office/officeart/2005/8/layout/hierarchy1"/>
    <dgm:cxn modelId="{AB7C8F00-88D0-4F61-9D20-3C1FC1173CE7}" type="presParOf" srcId="{6C096F06-AB39-4683-910E-03482D46D665}" destId="{95F619F3-D756-445C-A8BF-51F931B9F3E8}" srcOrd="0" destOrd="0" presId="urn:microsoft.com/office/officeart/2005/8/layout/hierarchy1"/>
    <dgm:cxn modelId="{2A5F643A-91C2-47EE-A034-B27DC00F9D48}" type="presParOf" srcId="{6C096F06-AB39-4683-910E-03482D46D665}" destId="{D9E7EF97-F444-4F94-A0FC-31B53E69E792}" srcOrd="1" destOrd="0" presId="urn:microsoft.com/office/officeart/2005/8/layout/hierarchy1"/>
    <dgm:cxn modelId="{CF529832-1015-4DF4-9990-86B57BBD8BBD}" type="presParOf" srcId="{E219FD83-0877-4DD0-ACD9-2AB95C359320}" destId="{39B28AB9-B6B6-4135-AB47-C1D83AF1DD89}" srcOrd="1" destOrd="0" presId="urn:microsoft.com/office/officeart/2005/8/layout/hierarchy1"/>
    <dgm:cxn modelId="{CB74E9F0-7CB4-4337-8626-DD1B599617F8}" type="presParOf" srcId="{AFF3CB61-7598-49AD-A0EF-D8B3AFF3E4BF}" destId="{B3EFC685-DB9A-4810-9D58-AB6099DACBA2}" srcOrd="2" destOrd="0" presId="urn:microsoft.com/office/officeart/2005/8/layout/hierarchy1"/>
    <dgm:cxn modelId="{DC4E94C3-29AA-4E4D-BB8A-F0A80F6BBC43}" type="presParOf" srcId="{AFF3CB61-7598-49AD-A0EF-D8B3AFF3E4BF}" destId="{4430A630-9515-42A0-9AF5-C539EF1D1D0B}" srcOrd="3" destOrd="0" presId="urn:microsoft.com/office/officeart/2005/8/layout/hierarchy1"/>
    <dgm:cxn modelId="{B87371F3-3D9C-4DBE-9BAD-F42F16161F6E}" type="presParOf" srcId="{4430A630-9515-42A0-9AF5-C539EF1D1D0B}" destId="{FB9C152E-8482-490A-B8A1-4426C462E415}" srcOrd="0" destOrd="0" presId="urn:microsoft.com/office/officeart/2005/8/layout/hierarchy1"/>
    <dgm:cxn modelId="{C8DF6123-63FD-4D83-B671-680EDA78B2B3}" type="presParOf" srcId="{FB9C152E-8482-490A-B8A1-4426C462E415}" destId="{46E25A1D-A47A-4D66-9EA3-8F0E6378BE17}" srcOrd="0" destOrd="0" presId="urn:microsoft.com/office/officeart/2005/8/layout/hierarchy1"/>
    <dgm:cxn modelId="{60EFBC5C-DEA6-4CEC-ABCE-E235691744B1}" type="presParOf" srcId="{FB9C152E-8482-490A-B8A1-4426C462E415}" destId="{C6D2CABA-3D6E-437E-BF35-21AF42EACA7D}" srcOrd="1" destOrd="0" presId="urn:microsoft.com/office/officeart/2005/8/layout/hierarchy1"/>
    <dgm:cxn modelId="{C328365E-0851-427A-A8D5-45D142B1C91B}" type="presParOf" srcId="{4430A630-9515-42A0-9AF5-C539EF1D1D0B}" destId="{383DD84A-CA3D-4764-8CC6-EC3AFEF69D3F}" srcOrd="1" destOrd="0" presId="urn:microsoft.com/office/officeart/2005/8/layout/hierarchy1"/>
    <dgm:cxn modelId="{339340B6-F0EC-4AA5-8302-0BEA3E1BD8C9}" type="presParOf" srcId="{25531256-248C-45CB-92E3-F522BB60FFE4}" destId="{1C026C8E-839C-4F4A-90F5-B2C5D1333128}" srcOrd="2" destOrd="0" presId="urn:microsoft.com/office/officeart/2005/8/layout/hierarchy1"/>
    <dgm:cxn modelId="{F8BE68D9-7DE6-41D9-8446-3A4E652E5C35}" type="presParOf" srcId="{25531256-248C-45CB-92E3-F522BB60FFE4}" destId="{3CD43A4A-B348-4021-BD98-5DE7177BAAB4}" srcOrd="3" destOrd="0" presId="urn:microsoft.com/office/officeart/2005/8/layout/hierarchy1"/>
    <dgm:cxn modelId="{4DFAE674-860F-44BB-B1FB-0E950FE60909}" type="presParOf" srcId="{3CD43A4A-B348-4021-BD98-5DE7177BAAB4}" destId="{1D9A20AE-2501-4FA0-A0C5-5B0E44639180}" srcOrd="0" destOrd="0" presId="urn:microsoft.com/office/officeart/2005/8/layout/hierarchy1"/>
    <dgm:cxn modelId="{CC84FCBE-77C9-4261-8ADE-C6C48856581F}" type="presParOf" srcId="{1D9A20AE-2501-4FA0-A0C5-5B0E44639180}" destId="{219F9B9C-ED22-41AF-B1B3-D41CDCA65E5C}" srcOrd="0" destOrd="0" presId="urn:microsoft.com/office/officeart/2005/8/layout/hierarchy1"/>
    <dgm:cxn modelId="{651B4177-FDCB-4CBE-BAEC-AA06AE6E6ACA}" type="presParOf" srcId="{1D9A20AE-2501-4FA0-A0C5-5B0E44639180}" destId="{6316E569-2DAF-47FA-808F-745E3BFCD267}" srcOrd="1" destOrd="0" presId="urn:microsoft.com/office/officeart/2005/8/layout/hierarchy1"/>
    <dgm:cxn modelId="{DEF15513-6FE1-4D91-A2ED-30C49445BC85}" type="presParOf" srcId="{3CD43A4A-B348-4021-BD98-5DE7177BAAB4}" destId="{0A026582-4625-48CE-A924-F8DA51BD0F3C}" srcOrd="1" destOrd="0" presId="urn:microsoft.com/office/officeart/2005/8/layout/hierarchy1"/>
    <dgm:cxn modelId="{ADEC03B3-25FB-44CA-A635-A6E314BD8A0B}" type="presParOf" srcId="{0A026582-4625-48CE-A924-F8DA51BD0F3C}" destId="{9F38F6BE-A2C0-4E9F-B7E8-2741C0888CAE}" srcOrd="0" destOrd="0" presId="urn:microsoft.com/office/officeart/2005/8/layout/hierarchy1"/>
    <dgm:cxn modelId="{4507F82F-4E50-4702-977B-256AD954ECC8}" type="presParOf" srcId="{0A026582-4625-48CE-A924-F8DA51BD0F3C}" destId="{1060BA65-C761-43E2-BC23-A5DF722CBAD6}" srcOrd="1" destOrd="0" presId="urn:microsoft.com/office/officeart/2005/8/layout/hierarchy1"/>
    <dgm:cxn modelId="{F6DFA339-7C13-44DB-B2C1-6FD9295041E9}" type="presParOf" srcId="{1060BA65-C761-43E2-BC23-A5DF722CBAD6}" destId="{10CD8DF9-7EC5-4F22-8BCA-94F7B352F1F0}" srcOrd="0" destOrd="0" presId="urn:microsoft.com/office/officeart/2005/8/layout/hierarchy1"/>
    <dgm:cxn modelId="{29E456A1-F102-4E6A-9C5A-76E637E36300}" type="presParOf" srcId="{10CD8DF9-7EC5-4F22-8BCA-94F7B352F1F0}" destId="{F96CCBCD-BD15-462D-B469-BF751B404AB2}" srcOrd="0" destOrd="0" presId="urn:microsoft.com/office/officeart/2005/8/layout/hierarchy1"/>
    <dgm:cxn modelId="{9F47D9DE-BE80-4D14-BBA0-24670859CF4F}" type="presParOf" srcId="{10CD8DF9-7EC5-4F22-8BCA-94F7B352F1F0}" destId="{B501ECF7-A44A-4045-B80A-903D1FB1944D}" srcOrd="1" destOrd="0" presId="urn:microsoft.com/office/officeart/2005/8/layout/hierarchy1"/>
    <dgm:cxn modelId="{75BC81CE-D59A-49E8-97F8-0C8F31D6C4AD}" type="presParOf" srcId="{1060BA65-C761-43E2-BC23-A5DF722CBAD6}" destId="{F48C11D6-74F8-495C-9377-0E56E2FD74E0}" srcOrd="1" destOrd="0" presId="urn:microsoft.com/office/officeart/2005/8/layout/hierarchy1"/>
    <dgm:cxn modelId="{57CE7F1E-8FCC-42E8-B347-075FB9B5D917}" type="presParOf" srcId="{0A026582-4625-48CE-A924-F8DA51BD0F3C}" destId="{0ACDF8EB-E73F-44D1-B3D5-C35760A42B13}" srcOrd="2" destOrd="0" presId="urn:microsoft.com/office/officeart/2005/8/layout/hierarchy1"/>
    <dgm:cxn modelId="{9CADE7A1-131A-4C79-BAAE-6F93F973C3C7}" type="presParOf" srcId="{0A026582-4625-48CE-A924-F8DA51BD0F3C}" destId="{DCAAE050-9492-4E7C-9108-C4294BB358AA}" srcOrd="3" destOrd="0" presId="urn:microsoft.com/office/officeart/2005/8/layout/hierarchy1"/>
    <dgm:cxn modelId="{2D0EBEE3-6EA0-40F1-95AC-E920007A4C82}" type="presParOf" srcId="{DCAAE050-9492-4E7C-9108-C4294BB358AA}" destId="{DA2A1BF4-4B3B-4C8B-8E51-F24F7E7BBAB4}" srcOrd="0" destOrd="0" presId="urn:microsoft.com/office/officeart/2005/8/layout/hierarchy1"/>
    <dgm:cxn modelId="{B363F9B2-1B40-4C26-8773-D2CDAB8F4520}" type="presParOf" srcId="{DA2A1BF4-4B3B-4C8B-8E51-F24F7E7BBAB4}" destId="{0EF7965E-077B-42B9-BCE5-8050AF6F16BF}" srcOrd="0" destOrd="0" presId="urn:microsoft.com/office/officeart/2005/8/layout/hierarchy1"/>
    <dgm:cxn modelId="{78F60F5F-931E-414B-A91F-34AF02260AB7}" type="presParOf" srcId="{DA2A1BF4-4B3B-4C8B-8E51-F24F7E7BBAB4}" destId="{715D9E19-C5A9-41F7-8849-C39635F96313}" srcOrd="1" destOrd="0" presId="urn:microsoft.com/office/officeart/2005/8/layout/hierarchy1"/>
    <dgm:cxn modelId="{DE9031AF-2962-4CB3-82FF-3842C44BEF3F}" type="presParOf" srcId="{DCAAE050-9492-4E7C-9108-C4294BB358AA}" destId="{150E8992-ED6C-40E5-A90F-6DB50FE8A61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DF8EB-E73F-44D1-B3D5-C35760A42B13}">
      <dsp:nvSpPr>
        <dsp:cNvPr id="0" name=""/>
        <dsp:cNvSpPr/>
      </dsp:nvSpPr>
      <dsp:spPr>
        <a:xfrm>
          <a:off x="8472496" y="2437806"/>
          <a:ext cx="1286534" cy="470868"/>
        </a:xfrm>
        <a:custGeom>
          <a:avLst/>
          <a:gdLst/>
          <a:ahLst/>
          <a:cxnLst/>
          <a:rect l="0" t="0" r="0" b="0"/>
          <a:pathLst>
            <a:path>
              <a:moveTo>
                <a:pt x="0" y="0"/>
              </a:moveTo>
              <a:lnTo>
                <a:pt x="0" y="326806"/>
              </a:lnTo>
              <a:lnTo>
                <a:pt x="1286534" y="326806"/>
              </a:lnTo>
              <a:lnTo>
                <a:pt x="1286534" y="4708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38F6BE-A2C0-4E9F-B7E8-2741C0888CAE}">
      <dsp:nvSpPr>
        <dsp:cNvPr id="0" name=""/>
        <dsp:cNvSpPr/>
      </dsp:nvSpPr>
      <dsp:spPr>
        <a:xfrm>
          <a:off x="7287836" y="2437806"/>
          <a:ext cx="1184660" cy="470868"/>
        </a:xfrm>
        <a:custGeom>
          <a:avLst/>
          <a:gdLst/>
          <a:ahLst/>
          <a:cxnLst/>
          <a:rect l="0" t="0" r="0" b="0"/>
          <a:pathLst>
            <a:path>
              <a:moveTo>
                <a:pt x="1184660" y="0"/>
              </a:moveTo>
              <a:lnTo>
                <a:pt x="1184660" y="326806"/>
              </a:lnTo>
              <a:lnTo>
                <a:pt x="0" y="326806"/>
              </a:lnTo>
              <a:lnTo>
                <a:pt x="0" y="4708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026C8E-839C-4F4A-90F5-B2C5D1333128}">
      <dsp:nvSpPr>
        <dsp:cNvPr id="0" name=""/>
        <dsp:cNvSpPr/>
      </dsp:nvSpPr>
      <dsp:spPr>
        <a:xfrm>
          <a:off x="5687128" y="998044"/>
          <a:ext cx="2785367" cy="452274"/>
        </a:xfrm>
        <a:custGeom>
          <a:avLst/>
          <a:gdLst/>
          <a:ahLst/>
          <a:cxnLst/>
          <a:rect l="0" t="0" r="0" b="0"/>
          <a:pathLst>
            <a:path>
              <a:moveTo>
                <a:pt x="0" y="0"/>
              </a:moveTo>
              <a:lnTo>
                <a:pt x="0" y="308211"/>
              </a:lnTo>
              <a:lnTo>
                <a:pt x="2785367" y="308211"/>
              </a:lnTo>
              <a:lnTo>
                <a:pt x="2785367" y="4522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EFC685-DB9A-4810-9D58-AB6099DACBA2}">
      <dsp:nvSpPr>
        <dsp:cNvPr id="0" name=""/>
        <dsp:cNvSpPr/>
      </dsp:nvSpPr>
      <dsp:spPr>
        <a:xfrm>
          <a:off x="2847697" y="2408379"/>
          <a:ext cx="1476272" cy="474028"/>
        </a:xfrm>
        <a:custGeom>
          <a:avLst/>
          <a:gdLst/>
          <a:ahLst/>
          <a:cxnLst/>
          <a:rect l="0" t="0" r="0" b="0"/>
          <a:pathLst>
            <a:path>
              <a:moveTo>
                <a:pt x="0" y="0"/>
              </a:moveTo>
              <a:lnTo>
                <a:pt x="0" y="329966"/>
              </a:lnTo>
              <a:lnTo>
                <a:pt x="1476272" y="329966"/>
              </a:lnTo>
              <a:lnTo>
                <a:pt x="1476272" y="4740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9E88BC-1F33-4A9E-8C36-2682E6C09263}">
      <dsp:nvSpPr>
        <dsp:cNvPr id="0" name=""/>
        <dsp:cNvSpPr/>
      </dsp:nvSpPr>
      <dsp:spPr>
        <a:xfrm>
          <a:off x="1309703" y="2408379"/>
          <a:ext cx="1537994" cy="463383"/>
        </a:xfrm>
        <a:custGeom>
          <a:avLst/>
          <a:gdLst/>
          <a:ahLst/>
          <a:cxnLst/>
          <a:rect l="0" t="0" r="0" b="0"/>
          <a:pathLst>
            <a:path>
              <a:moveTo>
                <a:pt x="1537994" y="0"/>
              </a:moveTo>
              <a:lnTo>
                <a:pt x="1537994" y="319321"/>
              </a:lnTo>
              <a:lnTo>
                <a:pt x="0" y="319321"/>
              </a:lnTo>
              <a:lnTo>
                <a:pt x="0" y="4633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F5101B-EDEC-4BE2-A16C-F31128115C8B}">
      <dsp:nvSpPr>
        <dsp:cNvPr id="0" name=""/>
        <dsp:cNvSpPr/>
      </dsp:nvSpPr>
      <dsp:spPr>
        <a:xfrm>
          <a:off x="2847697" y="998044"/>
          <a:ext cx="2839430" cy="422847"/>
        </a:xfrm>
        <a:custGeom>
          <a:avLst/>
          <a:gdLst/>
          <a:ahLst/>
          <a:cxnLst/>
          <a:rect l="0" t="0" r="0" b="0"/>
          <a:pathLst>
            <a:path>
              <a:moveTo>
                <a:pt x="2839430" y="0"/>
              </a:moveTo>
              <a:lnTo>
                <a:pt x="2839430" y="278784"/>
              </a:lnTo>
              <a:lnTo>
                <a:pt x="0" y="278784"/>
              </a:lnTo>
              <a:lnTo>
                <a:pt x="0" y="4228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6B5CA9-754A-4780-89F1-822A5D8B2AE7}">
      <dsp:nvSpPr>
        <dsp:cNvPr id="0" name=""/>
        <dsp:cNvSpPr/>
      </dsp:nvSpPr>
      <dsp:spPr>
        <a:xfrm>
          <a:off x="4909579" y="420206"/>
          <a:ext cx="1555098" cy="5778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10C99D-8500-4D9E-99C9-15698A8461A3}">
      <dsp:nvSpPr>
        <dsp:cNvPr id="0" name=""/>
        <dsp:cNvSpPr/>
      </dsp:nvSpPr>
      <dsp:spPr>
        <a:xfrm>
          <a:off x="5082368" y="584355"/>
          <a:ext cx="1555098" cy="5778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kern="1200" dirty="0" smtClean="0"/>
            <a:t>Contrat cadre</a:t>
          </a:r>
          <a:endParaRPr lang="fr-BE" sz="1400" kern="1200" dirty="0"/>
        </a:p>
      </dsp:txBody>
      <dsp:txXfrm>
        <a:off x="5099292" y="601279"/>
        <a:ext cx="1521250" cy="543990"/>
      </dsp:txXfrm>
    </dsp:sp>
    <dsp:sp modelId="{5DB3C788-71AC-4079-87FF-6A0EDEFB342A}">
      <dsp:nvSpPr>
        <dsp:cNvPr id="0" name=""/>
        <dsp:cNvSpPr/>
      </dsp:nvSpPr>
      <dsp:spPr>
        <a:xfrm>
          <a:off x="1302567" y="1420891"/>
          <a:ext cx="3090260" cy="987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0EA2A4-192B-4F7D-A328-08D0C1307B20}">
      <dsp:nvSpPr>
        <dsp:cNvPr id="0" name=""/>
        <dsp:cNvSpPr/>
      </dsp:nvSpPr>
      <dsp:spPr>
        <a:xfrm>
          <a:off x="1475356" y="1585041"/>
          <a:ext cx="3090260" cy="9874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kern="1200" dirty="0" smtClean="0"/>
            <a:t>Dimona journalière</a:t>
          </a:r>
        </a:p>
        <a:p>
          <a:pPr lvl="0" algn="ctr" defTabSz="533400">
            <a:lnSpc>
              <a:spcPct val="90000"/>
            </a:lnSpc>
            <a:spcBef>
              <a:spcPct val="0"/>
            </a:spcBef>
            <a:spcAft>
              <a:spcPct val="35000"/>
            </a:spcAft>
          </a:pPr>
          <a:r>
            <a:rPr lang="fr-BE" sz="1200" kern="1200" dirty="0" smtClean="0"/>
            <a:t>(Flexijour)</a:t>
          </a:r>
          <a:endParaRPr lang="fr-BE" sz="1200" kern="1200" dirty="0"/>
        </a:p>
      </dsp:txBody>
      <dsp:txXfrm>
        <a:off x="1504279" y="1613964"/>
        <a:ext cx="3032414" cy="929641"/>
      </dsp:txXfrm>
    </dsp:sp>
    <dsp:sp modelId="{95F619F3-D756-445C-A8BF-51F931B9F3E8}">
      <dsp:nvSpPr>
        <dsp:cNvPr id="0" name=""/>
        <dsp:cNvSpPr/>
      </dsp:nvSpPr>
      <dsp:spPr>
        <a:xfrm>
          <a:off x="-13716" y="2871763"/>
          <a:ext cx="2646840" cy="865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E7EF97-F444-4F94-A0FC-31B53E69E792}">
      <dsp:nvSpPr>
        <dsp:cNvPr id="0" name=""/>
        <dsp:cNvSpPr/>
      </dsp:nvSpPr>
      <dsp:spPr>
        <a:xfrm>
          <a:off x="159072" y="3035912"/>
          <a:ext cx="2646840" cy="8650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kern="1200" dirty="0" smtClean="0"/>
            <a:t>Contrat écrit </a:t>
          </a:r>
          <a:r>
            <a:rPr lang="fr-BE" sz="1200" kern="1200" dirty="0" smtClean="0">
              <a:solidFill>
                <a:schemeClr val="tx1"/>
              </a:solidFill>
            </a:rPr>
            <a:t>non obligatoire</a:t>
          </a:r>
        </a:p>
      </dsp:txBody>
      <dsp:txXfrm>
        <a:off x="184408" y="3061248"/>
        <a:ext cx="2596168" cy="814357"/>
      </dsp:txXfrm>
    </dsp:sp>
    <dsp:sp modelId="{46E25A1D-A47A-4D66-9EA3-8F0E6378BE17}">
      <dsp:nvSpPr>
        <dsp:cNvPr id="0" name=""/>
        <dsp:cNvSpPr/>
      </dsp:nvSpPr>
      <dsp:spPr>
        <a:xfrm>
          <a:off x="2954690" y="2882408"/>
          <a:ext cx="2738559" cy="987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D2CABA-3D6E-437E-BF35-21AF42EACA7D}">
      <dsp:nvSpPr>
        <dsp:cNvPr id="0" name=""/>
        <dsp:cNvSpPr/>
      </dsp:nvSpPr>
      <dsp:spPr>
        <a:xfrm>
          <a:off x="3127479" y="3046557"/>
          <a:ext cx="2738559" cy="9874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kern="1200" dirty="0" smtClean="0"/>
            <a:t>Pas d'enregistrement </a:t>
          </a:r>
        </a:p>
        <a:p>
          <a:pPr lvl="0" algn="ctr" defTabSz="533400">
            <a:lnSpc>
              <a:spcPct val="90000"/>
            </a:lnSpc>
            <a:spcBef>
              <a:spcPct val="0"/>
            </a:spcBef>
            <a:spcAft>
              <a:spcPct val="35000"/>
            </a:spcAft>
          </a:pPr>
          <a:r>
            <a:rPr lang="fr-BE" sz="1200" kern="1200" dirty="0" smtClean="0"/>
            <a:t>des présences</a:t>
          </a:r>
        </a:p>
      </dsp:txBody>
      <dsp:txXfrm>
        <a:off x="3156402" y="3075480"/>
        <a:ext cx="2680713" cy="929641"/>
      </dsp:txXfrm>
    </dsp:sp>
    <dsp:sp modelId="{219F9B9C-ED22-41AF-B1B3-D41CDCA65E5C}">
      <dsp:nvSpPr>
        <dsp:cNvPr id="0" name=""/>
        <dsp:cNvSpPr/>
      </dsp:nvSpPr>
      <dsp:spPr>
        <a:xfrm>
          <a:off x="6895432" y="1450318"/>
          <a:ext cx="3154128" cy="987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16E569-2DAF-47FA-808F-745E3BFCD267}">
      <dsp:nvSpPr>
        <dsp:cNvPr id="0" name=""/>
        <dsp:cNvSpPr/>
      </dsp:nvSpPr>
      <dsp:spPr>
        <a:xfrm>
          <a:off x="7068220" y="1614468"/>
          <a:ext cx="3154128" cy="9874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kern="1200" dirty="0" smtClean="0"/>
            <a:t>Dimona trimestrielle</a:t>
          </a:r>
        </a:p>
        <a:p>
          <a:pPr lvl="0" algn="ctr" defTabSz="533400">
            <a:lnSpc>
              <a:spcPct val="90000"/>
            </a:lnSpc>
            <a:spcBef>
              <a:spcPct val="0"/>
            </a:spcBef>
            <a:spcAft>
              <a:spcPct val="35000"/>
            </a:spcAft>
          </a:pPr>
          <a:r>
            <a:rPr lang="fr-BE" sz="1200" kern="1200" dirty="0" smtClean="0"/>
            <a:t>(Flexipériode)</a:t>
          </a:r>
          <a:endParaRPr lang="fr-BE" sz="1200" kern="1200" dirty="0"/>
        </a:p>
      </dsp:txBody>
      <dsp:txXfrm>
        <a:off x="7097143" y="1643391"/>
        <a:ext cx="3096282" cy="929641"/>
      </dsp:txXfrm>
    </dsp:sp>
    <dsp:sp modelId="{F96CCBCD-BD15-462D-B469-BF751B404AB2}">
      <dsp:nvSpPr>
        <dsp:cNvPr id="0" name=""/>
        <dsp:cNvSpPr/>
      </dsp:nvSpPr>
      <dsp:spPr>
        <a:xfrm>
          <a:off x="6178428" y="2908675"/>
          <a:ext cx="2218814" cy="1213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01ECF7-A44A-4045-B80A-903D1FB1944D}">
      <dsp:nvSpPr>
        <dsp:cNvPr id="0" name=""/>
        <dsp:cNvSpPr/>
      </dsp:nvSpPr>
      <dsp:spPr>
        <a:xfrm>
          <a:off x="6351217" y="3072824"/>
          <a:ext cx="2218814" cy="12139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kern="1200" dirty="0" smtClean="0"/>
            <a:t>Contrat écrit obligatoire</a:t>
          </a:r>
        </a:p>
      </dsp:txBody>
      <dsp:txXfrm>
        <a:off x="6386774" y="3108381"/>
        <a:ext cx="2147700" cy="1142883"/>
      </dsp:txXfrm>
    </dsp:sp>
    <dsp:sp modelId="{0EF7965E-077B-42B9-BCE5-8050AF6F16BF}">
      <dsp:nvSpPr>
        <dsp:cNvPr id="0" name=""/>
        <dsp:cNvSpPr/>
      </dsp:nvSpPr>
      <dsp:spPr>
        <a:xfrm>
          <a:off x="8649623" y="2908675"/>
          <a:ext cx="2218814" cy="1213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5D9E19-C5A9-41F7-8849-C39635F96313}">
      <dsp:nvSpPr>
        <dsp:cNvPr id="0" name=""/>
        <dsp:cNvSpPr/>
      </dsp:nvSpPr>
      <dsp:spPr>
        <a:xfrm>
          <a:off x="8822412" y="3072824"/>
          <a:ext cx="2218814" cy="12139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b="0" kern="1200" dirty="0"/>
            <a:t>Enregistrement</a:t>
          </a:r>
          <a:r>
            <a:rPr lang="fr-BE" sz="1400" b="0" kern="1200" baseline="0" dirty="0"/>
            <a:t> des présences obligatoire via système ONSS (login) ou </a:t>
          </a:r>
          <a:r>
            <a:rPr lang="fr-BE" sz="1400" b="0" kern="1200" baseline="0" dirty="0" smtClean="0"/>
            <a:t>caisse </a:t>
          </a:r>
          <a:r>
            <a:rPr lang="fr-BE" sz="1400" b="0" kern="1200" baseline="0" dirty="0"/>
            <a:t>enregistreuse. </a:t>
          </a:r>
          <a:endParaRPr lang="fr-BE" sz="1400" b="0" kern="1200" dirty="0"/>
        </a:p>
      </dsp:txBody>
      <dsp:txXfrm>
        <a:off x="8857969" y="3108381"/>
        <a:ext cx="2147700" cy="11428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ABAE92F7-C8D1-408C-9A65-91CCDB7E643E}"/>
              </a:ext>
            </a:extLst>
          </p:cNvPr>
          <p:cNvSpPr>
            <a:spLocks noGrp="1"/>
          </p:cNvSpPr>
          <p:nvPr>
            <p:ph type="hdr" sz="quarter"/>
          </p:nvPr>
        </p:nvSpPr>
        <p:spPr>
          <a:xfrm>
            <a:off x="0" y="0"/>
            <a:ext cx="2951850" cy="498853"/>
          </a:xfrm>
          <a:prstGeom prst="rect">
            <a:avLst/>
          </a:prstGeom>
        </p:spPr>
        <p:txBody>
          <a:bodyPr vert="horz" lIns="92309" tIns="46154" rIns="92309" bIns="46154"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02A67415-385B-48FE-BD7E-97AD11A64FCC}"/>
              </a:ext>
            </a:extLst>
          </p:cNvPr>
          <p:cNvSpPr>
            <a:spLocks noGrp="1"/>
          </p:cNvSpPr>
          <p:nvPr>
            <p:ph type="dt" sz="quarter" idx="1"/>
          </p:nvPr>
        </p:nvSpPr>
        <p:spPr>
          <a:xfrm>
            <a:off x="3858537" y="0"/>
            <a:ext cx="2951850" cy="498853"/>
          </a:xfrm>
          <a:prstGeom prst="rect">
            <a:avLst/>
          </a:prstGeom>
        </p:spPr>
        <p:txBody>
          <a:bodyPr vert="horz" lIns="92309" tIns="46154" rIns="92309" bIns="46154" rtlCol="0"/>
          <a:lstStyle>
            <a:lvl1pPr algn="r">
              <a:defRPr sz="1200"/>
            </a:lvl1pPr>
          </a:lstStyle>
          <a:p>
            <a:fld id="{D0CDA0ED-063A-473F-8861-43AAC77712B0}" type="datetimeFigureOut">
              <a:rPr lang="fr-FR" smtClean="0"/>
              <a:t>06/05/2019</a:t>
            </a:fld>
            <a:endParaRPr lang="fr-FR"/>
          </a:p>
        </p:txBody>
      </p:sp>
      <p:sp>
        <p:nvSpPr>
          <p:cNvPr id="4" name="Espace réservé du pied de page 3">
            <a:extLst>
              <a:ext uri="{FF2B5EF4-FFF2-40B4-BE49-F238E27FC236}">
                <a16:creationId xmlns:a16="http://schemas.microsoft.com/office/drawing/2014/main" xmlns="" id="{422926E2-FF45-49D9-8CB2-3A789F3CC9AB}"/>
              </a:ext>
            </a:extLst>
          </p:cNvPr>
          <p:cNvSpPr>
            <a:spLocks noGrp="1"/>
          </p:cNvSpPr>
          <p:nvPr>
            <p:ph type="ftr" sz="quarter" idx="2"/>
          </p:nvPr>
        </p:nvSpPr>
        <p:spPr>
          <a:xfrm>
            <a:off x="0" y="9443664"/>
            <a:ext cx="2951850" cy="498852"/>
          </a:xfrm>
          <a:prstGeom prst="rect">
            <a:avLst/>
          </a:prstGeom>
        </p:spPr>
        <p:txBody>
          <a:bodyPr vert="horz" lIns="92309" tIns="46154" rIns="92309" bIns="46154"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26472960-39C1-49D4-9ADD-6E4B45876856}"/>
              </a:ext>
            </a:extLst>
          </p:cNvPr>
          <p:cNvSpPr>
            <a:spLocks noGrp="1"/>
          </p:cNvSpPr>
          <p:nvPr>
            <p:ph type="sldNum" sz="quarter" idx="3"/>
          </p:nvPr>
        </p:nvSpPr>
        <p:spPr>
          <a:xfrm>
            <a:off x="3858537" y="9443664"/>
            <a:ext cx="2951850" cy="498852"/>
          </a:xfrm>
          <a:prstGeom prst="rect">
            <a:avLst/>
          </a:prstGeom>
        </p:spPr>
        <p:txBody>
          <a:bodyPr vert="horz" lIns="92309" tIns="46154" rIns="92309" bIns="46154" rtlCol="0" anchor="b"/>
          <a:lstStyle>
            <a:lvl1pPr algn="r">
              <a:defRPr sz="1200"/>
            </a:lvl1pPr>
          </a:lstStyle>
          <a:p>
            <a:fld id="{D003C01C-DE8B-445C-BBEB-2B3823E98346}" type="slidenum">
              <a:rPr lang="fr-FR" smtClean="0"/>
              <a:t>‹N°›</a:t>
            </a:fld>
            <a:endParaRPr lang="fr-FR"/>
          </a:p>
        </p:txBody>
      </p:sp>
    </p:spTree>
    <p:extLst>
      <p:ext uri="{BB962C8B-B14F-4D97-AF65-F5344CB8AC3E}">
        <p14:creationId xmlns:p14="http://schemas.microsoft.com/office/powerpoint/2010/main" val="164119859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1T15:03:03"/>
    </inkml:context>
    <inkml:brush xml:id="br0">
      <inkml:brushProperty name="width" value="0.1" units="cm"/>
      <inkml:brushProperty name="height" value="0.1" units="cm"/>
      <inkml:brushProperty name="color" value="#AE198D"/>
      <inkml:brushProperty name="inkEffects" value="galaxy"/>
      <inkml:brushProperty name="anchorX" value="-8265.77832"/>
      <inkml:brushProperty name="anchorY" value="-2228.56079"/>
      <inkml:brushProperty name="scaleFactor" value="0.5"/>
    </inkml:brush>
  </inkml:definitions>
  <inkml:trace contextRef="#ctx0" brushRef="#br0">27 78 1217,'0'0'0,"0"-4"64,0-7 6241,0 0-5745,-5-3 716,-1 1-417,0 3-458,2 3-12,0 2-325,2 3-410,6 6-3044,2 1-4067,-1 0 8610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09T14:57:14.566"/>
    </inkml:context>
    <inkml:brush xml:id="br0">
      <inkml:brushProperty name="width" value="0.1" units="cm"/>
      <inkml:brushProperty name="height" value="0.1" units="cm"/>
      <inkml:brushProperty name="color" value="#AE198D"/>
      <inkml:brushProperty name="inkEffects" value="galaxy"/>
      <inkml:brushProperty name="anchorX" value="-1122.87"/>
      <inkml:brushProperty name="anchorY" value="-1342.19385"/>
      <inkml:brushProperty name="scaleFactor" value="0.5"/>
    </inkml:brush>
    <inkml:brush xml:id="br1">
      <inkml:brushProperty name="width" value="0.1" units="cm"/>
      <inkml:brushProperty name="height" value="0.1" units="cm"/>
      <inkml:brushProperty name="color" value="#AE198D"/>
      <inkml:brushProperty name="inkEffects" value="galaxy"/>
      <inkml:brushProperty name="anchorX" value="-2392.86987"/>
      <inkml:brushProperty name="anchorY" value="-2612.19385"/>
      <inkml:brushProperty name="scaleFactor" value="0.5"/>
    </inkml:brush>
  </inkml:definitions>
  <inkml:trace contextRef="#ctx0" brushRef="#br0">1 0 128,'0'0'0,"0"0"-107</inkml:trace>
  <inkml:trace contextRef="#ctx0" brushRef="#br1" timeOffset="67.779">1 0 192,'0'0'0,"0"0"256,0 0-149,0 0-331,0 0-138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0" cy="498853"/>
          </a:xfrm>
          <a:prstGeom prst="rect">
            <a:avLst/>
          </a:prstGeom>
        </p:spPr>
        <p:txBody>
          <a:bodyPr vert="horz" lIns="92309" tIns="46154" rIns="92309" bIns="46154" rtlCol="0"/>
          <a:lstStyle>
            <a:lvl1pPr algn="l">
              <a:defRPr sz="1200"/>
            </a:lvl1pPr>
          </a:lstStyle>
          <a:p>
            <a:endParaRPr lang="fr-FR"/>
          </a:p>
        </p:txBody>
      </p:sp>
      <p:sp>
        <p:nvSpPr>
          <p:cNvPr id="3" name="Espace réservé de la date 2"/>
          <p:cNvSpPr>
            <a:spLocks noGrp="1"/>
          </p:cNvSpPr>
          <p:nvPr>
            <p:ph type="dt" idx="1"/>
          </p:nvPr>
        </p:nvSpPr>
        <p:spPr>
          <a:xfrm>
            <a:off x="3858537" y="0"/>
            <a:ext cx="2951850" cy="498853"/>
          </a:xfrm>
          <a:prstGeom prst="rect">
            <a:avLst/>
          </a:prstGeom>
        </p:spPr>
        <p:txBody>
          <a:bodyPr vert="horz" lIns="92309" tIns="46154" rIns="92309" bIns="46154" rtlCol="0"/>
          <a:lstStyle>
            <a:lvl1pPr algn="r">
              <a:defRPr sz="1200"/>
            </a:lvl1pPr>
          </a:lstStyle>
          <a:p>
            <a:fld id="{ED41C2F5-F2AE-4573-8D87-889F97E2E155}" type="datetimeFigureOut">
              <a:rPr lang="fr-FR" smtClean="0"/>
              <a:t>06/05/2019</a:t>
            </a:fld>
            <a:endParaRPr lang="fr-FR"/>
          </a:p>
        </p:txBody>
      </p:sp>
      <p:sp>
        <p:nvSpPr>
          <p:cNvPr id="4" name="Espace réservé de l'image des diapositives 3"/>
          <p:cNvSpPr>
            <a:spLocks noGrp="1" noRot="1" noChangeAspect="1"/>
          </p:cNvSpPr>
          <p:nvPr>
            <p:ph type="sldImg" idx="2"/>
          </p:nvPr>
        </p:nvSpPr>
        <p:spPr>
          <a:xfrm>
            <a:off x="422275" y="1243013"/>
            <a:ext cx="5967413" cy="3355975"/>
          </a:xfrm>
          <a:prstGeom prst="rect">
            <a:avLst/>
          </a:prstGeom>
          <a:noFill/>
          <a:ln w="12700">
            <a:solidFill>
              <a:prstClr val="black"/>
            </a:solidFill>
          </a:ln>
        </p:spPr>
        <p:txBody>
          <a:bodyPr vert="horz" lIns="92309" tIns="46154" rIns="92309" bIns="46154" rtlCol="0" anchor="ctr"/>
          <a:lstStyle/>
          <a:p>
            <a:endParaRPr lang="fr-FR"/>
          </a:p>
        </p:txBody>
      </p:sp>
      <p:sp>
        <p:nvSpPr>
          <p:cNvPr id="5" name="Espace réservé des notes 4"/>
          <p:cNvSpPr>
            <a:spLocks noGrp="1"/>
          </p:cNvSpPr>
          <p:nvPr>
            <p:ph type="body" sz="quarter" idx="3"/>
          </p:nvPr>
        </p:nvSpPr>
        <p:spPr>
          <a:xfrm>
            <a:off x="681197" y="4784834"/>
            <a:ext cx="5449570" cy="3914865"/>
          </a:xfrm>
          <a:prstGeom prst="rect">
            <a:avLst/>
          </a:prstGeom>
        </p:spPr>
        <p:txBody>
          <a:bodyPr vert="horz" lIns="92309" tIns="46154" rIns="92309" bIns="46154"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4"/>
            <a:ext cx="2951850" cy="498852"/>
          </a:xfrm>
          <a:prstGeom prst="rect">
            <a:avLst/>
          </a:prstGeom>
        </p:spPr>
        <p:txBody>
          <a:bodyPr vert="horz" lIns="92309" tIns="46154" rIns="92309" bIns="4615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8537" y="9443664"/>
            <a:ext cx="2951850" cy="498852"/>
          </a:xfrm>
          <a:prstGeom prst="rect">
            <a:avLst/>
          </a:prstGeom>
        </p:spPr>
        <p:txBody>
          <a:bodyPr vert="horz" lIns="92309" tIns="46154" rIns="92309" bIns="46154" rtlCol="0" anchor="b"/>
          <a:lstStyle>
            <a:lvl1pPr algn="r">
              <a:defRPr sz="1200"/>
            </a:lvl1pPr>
          </a:lstStyle>
          <a:p>
            <a:fld id="{43214B16-BF43-4188-A998-A9DA1994BC75}" type="slidenum">
              <a:rPr lang="fr-FR" smtClean="0"/>
              <a:t>‹N°›</a:t>
            </a:fld>
            <a:endParaRPr lang="fr-FR"/>
          </a:p>
        </p:txBody>
      </p:sp>
    </p:spTree>
    <p:extLst>
      <p:ext uri="{BB962C8B-B14F-4D97-AF65-F5344CB8AC3E}">
        <p14:creationId xmlns:p14="http://schemas.microsoft.com/office/powerpoint/2010/main" val="2413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2075" y="746125"/>
            <a:ext cx="6627813" cy="3729038"/>
          </a:xfrm>
          <a:ln/>
        </p:spPr>
      </p:sp>
      <p:sp>
        <p:nvSpPr>
          <p:cNvPr id="47107" name="Notes Placeholder 2"/>
          <p:cNvSpPr>
            <a:spLocks noGrp="1"/>
          </p:cNvSpPr>
          <p:nvPr>
            <p:ph type="body" idx="1"/>
          </p:nvPr>
        </p:nvSpPr>
        <p:spPr>
          <a:noFill/>
        </p:spPr>
        <p:txBody>
          <a:bodyPr/>
          <a:lstStyle/>
          <a:p>
            <a:endParaRPr lang="nl-BE" altLang="fr-FR" smtClean="0"/>
          </a:p>
        </p:txBody>
      </p:sp>
      <p:sp>
        <p:nvSpPr>
          <p:cNvPr id="47108" name="Slide Number Placeholder 3"/>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9DFD8E5-18CC-4217-BDB7-5B5995B20FB1}" type="slidenum">
              <a:rPr lang="en-US" altLang="fr-FR" smtClean="0">
                <a:ea typeface="MS PGothic" pitchFamily="34" charset="-128"/>
              </a:rPr>
              <a:pPr/>
              <a:t>1</a:t>
            </a:fld>
            <a:endParaRPr lang="en-US" altLang="fr-FR" smtClean="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a:ln/>
        </p:spPr>
      </p:sp>
      <p:sp>
        <p:nvSpPr>
          <p:cNvPr id="108547" name="Espace réservé des commentaires 2"/>
          <p:cNvSpPr>
            <a:spLocks noGrp="1"/>
          </p:cNvSpPr>
          <p:nvPr>
            <p:ph type="body" idx="1"/>
          </p:nvPr>
        </p:nvSpPr>
        <p:spPr/>
        <p:txBody>
          <a:bodyPr/>
          <a:lstStyle/>
          <a:p>
            <a:pPr>
              <a:defRPr/>
            </a:pPr>
            <a:r>
              <a:rPr lang="fr-BE" sz="1000" dirty="0" smtClean="0">
                <a:latin typeface="Calibri" pitchFamily="34" charset="0"/>
              </a:rPr>
              <a:t>Employeur qui remplit pas O° d’</a:t>
            </a:r>
            <a:r>
              <a:rPr lang="fr-BE" sz="1000" dirty="0" err="1" smtClean="0">
                <a:latin typeface="Calibri" pitchFamily="34" charset="0"/>
              </a:rPr>
              <a:t>enreg</a:t>
            </a:r>
            <a:r>
              <a:rPr lang="fr-BE" sz="1000" dirty="0" smtClean="0">
                <a:latin typeface="Calibri" pitchFamily="34" charset="0"/>
              </a:rPr>
              <a:t> journalier des présences pourra se voir infliger les </a:t>
            </a:r>
            <a:r>
              <a:rPr lang="fr-BE" sz="1000" b="1" dirty="0" smtClean="0">
                <a:latin typeface="Calibri" pitchFamily="34" charset="0"/>
              </a:rPr>
              <a:t>sanctions </a:t>
            </a:r>
            <a:r>
              <a:rPr lang="fr-BE" sz="1000" dirty="0" smtClean="0">
                <a:latin typeface="Calibri" pitchFamily="34" charset="0"/>
              </a:rPr>
              <a:t>suivantes : </a:t>
            </a:r>
          </a:p>
          <a:p>
            <a:pPr marL="171450" indent="-171450">
              <a:buFontTx/>
              <a:buChar char="-"/>
              <a:defRPr/>
            </a:pPr>
            <a:r>
              <a:rPr lang="fr-BE" sz="1000" dirty="0" smtClean="0">
                <a:latin typeface="Calibri" pitchFamily="34" charset="0"/>
              </a:rPr>
              <a:t>T sera présumé (sauf preuve contraire) avoir, durant le </a:t>
            </a:r>
            <a:r>
              <a:rPr lang="fr-BE" sz="1000" dirty="0" err="1" smtClean="0">
                <a:latin typeface="Calibri" pitchFamily="34" charset="0"/>
              </a:rPr>
              <a:t>trim</a:t>
            </a:r>
            <a:r>
              <a:rPr lang="fr-BE" sz="1000" dirty="0" smtClean="0">
                <a:latin typeface="Calibri" pitchFamily="34" charset="0"/>
              </a:rPr>
              <a:t> concerné, fourni ses prestations en exécution d’un </a:t>
            </a:r>
            <a:r>
              <a:rPr lang="fr-BE" sz="1000" dirty="0" err="1" smtClean="0">
                <a:latin typeface="Calibri" pitchFamily="34" charset="0"/>
              </a:rPr>
              <a:t>ctt</a:t>
            </a:r>
            <a:r>
              <a:rPr lang="fr-BE" sz="1000" dirty="0" smtClean="0">
                <a:latin typeface="Calibri" pitchFamily="34" charset="0"/>
              </a:rPr>
              <a:t> à tps plein</a:t>
            </a:r>
          </a:p>
          <a:p>
            <a:pPr marL="171450" indent="-171450">
              <a:buFontTx/>
              <a:buChar char="-"/>
              <a:defRPr/>
            </a:pPr>
            <a:r>
              <a:rPr lang="fr-BE" sz="1000" dirty="0" smtClean="0">
                <a:latin typeface="Calibri" pitchFamily="34" charset="0"/>
              </a:rPr>
              <a:t>sanction de niveau 3 (amende pénale de 100 à 1000 € ou amende </a:t>
            </a:r>
            <a:r>
              <a:rPr lang="fr-BE" sz="1000" dirty="0" err="1" smtClean="0">
                <a:latin typeface="Calibri" pitchFamily="34" charset="0"/>
              </a:rPr>
              <a:t>adm</a:t>
            </a:r>
            <a:r>
              <a:rPr lang="fr-BE" sz="1000" dirty="0" smtClean="0">
                <a:latin typeface="Calibri" pitchFamily="34" charset="0"/>
              </a:rPr>
              <a:t> de 50 à 500 € × décimes additionnels)</a:t>
            </a:r>
          </a:p>
          <a:p>
            <a:pPr>
              <a:defRPr/>
            </a:pPr>
            <a:endParaRPr lang="fr-BE" sz="1000" dirty="0" smtClean="0">
              <a:latin typeface="Calibri" pitchFamily="34" charset="0"/>
            </a:endParaRPr>
          </a:p>
          <a:p>
            <a:pPr>
              <a:defRPr/>
            </a:pPr>
            <a:r>
              <a:rPr lang="fr-BE" sz="1000" dirty="0" smtClean="0">
                <a:latin typeface="Calibri" pitchFamily="34" charset="0"/>
              </a:rPr>
              <a:t>2 </a:t>
            </a:r>
            <a:r>
              <a:rPr lang="fr-BE" sz="1000" dirty="0" err="1" smtClean="0">
                <a:latin typeface="Calibri" pitchFamily="34" charset="0"/>
              </a:rPr>
              <a:t>ctts</a:t>
            </a:r>
            <a:r>
              <a:rPr lang="fr-BE" sz="1000" dirty="0" smtClean="0">
                <a:latin typeface="Calibri" pitchFamily="34" charset="0"/>
              </a:rPr>
              <a:t> doivent se trouver sur le lieu de travail du T FJ</a:t>
            </a:r>
          </a:p>
          <a:p>
            <a:pPr>
              <a:defRPr/>
            </a:pPr>
            <a:endParaRPr lang="fr-BE" sz="1000" dirty="0" smtClean="0">
              <a:latin typeface="Calibri" pitchFamily="34" charset="0"/>
            </a:endParaRPr>
          </a:p>
          <a:p>
            <a:pPr>
              <a:defRPr/>
            </a:pPr>
            <a:r>
              <a:rPr lang="fr-BE" sz="1000" dirty="0" smtClean="0">
                <a:latin typeface="Calibri" pitchFamily="34" charset="0"/>
              </a:rPr>
              <a:t>Mentions obligatoires </a:t>
            </a:r>
            <a:r>
              <a:rPr lang="fr-BE" sz="1000" dirty="0" err="1" smtClean="0">
                <a:latin typeface="Calibri" pitchFamily="34" charset="0"/>
              </a:rPr>
              <a:t>ctt</a:t>
            </a:r>
            <a:r>
              <a:rPr lang="fr-BE" sz="1000" dirty="0" smtClean="0">
                <a:latin typeface="Calibri" pitchFamily="34" charset="0"/>
              </a:rPr>
              <a:t>-cadre: identité des parties, manière et délai dans lequel le </a:t>
            </a:r>
            <a:r>
              <a:rPr lang="fr-BE" sz="1000" dirty="0" err="1" smtClean="0">
                <a:latin typeface="Calibri" pitchFamily="34" charset="0"/>
              </a:rPr>
              <a:t>ctt</a:t>
            </a:r>
            <a:r>
              <a:rPr lang="fr-BE" sz="1000" dirty="0" smtClean="0">
                <a:latin typeface="Calibri" pitchFamily="34" charset="0"/>
              </a:rPr>
              <a:t> FJ doit être proposé par Er au T, description sommaire de la </a:t>
            </a:r>
            <a:r>
              <a:rPr lang="fr-BE" sz="1000" dirty="0" err="1" smtClean="0">
                <a:latin typeface="Calibri" pitchFamily="34" charset="0"/>
              </a:rPr>
              <a:t>fct</a:t>
            </a:r>
            <a:r>
              <a:rPr lang="fr-BE" sz="1000" dirty="0" smtClean="0">
                <a:latin typeface="Calibri" pitchFamily="34" charset="0"/>
              </a:rPr>
              <a:t> à exercer, FS, texte de l’article 4, §1</a:t>
            </a:r>
            <a:r>
              <a:rPr lang="fr-BE" sz="1000" baseline="30000" dirty="0" smtClean="0">
                <a:latin typeface="Calibri" pitchFamily="34" charset="0"/>
              </a:rPr>
              <a:t>er</a:t>
            </a:r>
            <a:r>
              <a:rPr lang="fr-BE" sz="1000" dirty="0" smtClean="0">
                <a:latin typeface="Calibri" pitchFamily="34" charset="0"/>
              </a:rPr>
              <a:t> de la L 16/11/2015.</a:t>
            </a:r>
          </a:p>
          <a:p>
            <a:pPr>
              <a:defRPr/>
            </a:pPr>
            <a:r>
              <a:rPr lang="fr-BE" sz="1000" dirty="0" smtClean="0">
                <a:latin typeface="Calibri" pitchFamily="34" charset="0"/>
              </a:rPr>
              <a:t>Si FJ exercé par le biais d’une agence de travail intérim, </a:t>
            </a:r>
            <a:r>
              <a:rPr lang="fr-BE" sz="1000" dirty="0" err="1" smtClean="0">
                <a:latin typeface="Calibri" pitchFamily="34" charset="0"/>
              </a:rPr>
              <a:t>ctt</a:t>
            </a:r>
            <a:r>
              <a:rPr lang="fr-BE" sz="1000" dirty="0" smtClean="0">
                <a:latin typeface="Calibri" pitchFamily="34" charset="0"/>
              </a:rPr>
              <a:t>-cadre pas obligatoire.</a:t>
            </a:r>
          </a:p>
          <a:p>
            <a:pPr>
              <a:defRPr/>
            </a:pPr>
            <a:r>
              <a:rPr lang="fr-BE" sz="1000" dirty="0" smtClean="0">
                <a:latin typeface="Calibri" pitchFamily="34" charset="0"/>
              </a:rPr>
              <a:t>Si pas de </a:t>
            </a:r>
            <a:r>
              <a:rPr lang="fr-BE" sz="1000" dirty="0" err="1" smtClean="0">
                <a:latin typeface="Calibri" pitchFamily="34" charset="0"/>
              </a:rPr>
              <a:t>ctt</a:t>
            </a:r>
            <a:r>
              <a:rPr lang="fr-BE" sz="1000" dirty="0" smtClean="0">
                <a:latin typeface="Calibri" pitchFamily="34" charset="0"/>
              </a:rPr>
              <a:t>-cadre, </a:t>
            </a:r>
            <a:r>
              <a:rPr lang="fr-BE" sz="1000" dirty="0" err="1" smtClean="0">
                <a:latin typeface="Calibri" pitchFamily="34" charset="0"/>
              </a:rPr>
              <a:t>ctt</a:t>
            </a:r>
            <a:r>
              <a:rPr lang="fr-BE" sz="1000" dirty="0" smtClean="0">
                <a:latin typeface="Calibri" pitchFamily="34" charset="0"/>
              </a:rPr>
              <a:t> conclu en exécution de celui-ci ne sera pas considéré comme un </a:t>
            </a:r>
            <a:r>
              <a:rPr lang="fr-BE" sz="1000" dirty="0" err="1" smtClean="0">
                <a:latin typeface="Calibri" pitchFamily="34" charset="0"/>
              </a:rPr>
              <a:t>ctt</a:t>
            </a:r>
            <a:r>
              <a:rPr lang="fr-BE" sz="1000" dirty="0" smtClean="0">
                <a:latin typeface="Calibri" pitchFamily="34" charset="0"/>
              </a:rPr>
              <a:t> FJ!</a:t>
            </a:r>
          </a:p>
          <a:p>
            <a:pPr>
              <a:defRPr/>
            </a:pPr>
            <a:endParaRPr lang="fr-BE" sz="1000" dirty="0" smtClean="0">
              <a:latin typeface="Calibri" pitchFamily="34" charset="0"/>
            </a:endParaRPr>
          </a:p>
          <a:p>
            <a:pPr>
              <a:defRPr/>
            </a:pPr>
            <a:r>
              <a:rPr lang="fr-BE" sz="1000" dirty="0" err="1" smtClean="0">
                <a:latin typeface="Calibri" pitchFamily="34" charset="0"/>
              </a:rPr>
              <a:t>Ctt</a:t>
            </a:r>
            <a:r>
              <a:rPr lang="fr-BE" sz="1000" dirty="0" smtClean="0">
                <a:latin typeface="Calibri" pitchFamily="34" charset="0"/>
              </a:rPr>
              <a:t> FJ: 1/occupation.</a:t>
            </a:r>
          </a:p>
          <a:p>
            <a:pPr>
              <a:defRPr/>
            </a:pPr>
            <a:endParaRPr lang="fr-BE" sz="1000" dirty="0" smtClean="0">
              <a:latin typeface="Calibri" pitchFamily="34" charset="0"/>
            </a:endParaRPr>
          </a:p>
          <a:p>
            <a:pPr>
              <a:defRPr/>
            </a:pPr>
            <a:r>
              <a:rPr lang="fr-BE" sz="1000" dirty="0" smtClean="0">
                <a:latin typeface="Calibri" pitchFamily="34" charset="0"/>
              </a:rPr>
              <a:t>Dérogations si tps partiel horaire variable:</a:t>
            </a:r>
          </a:p>
          <a:p>
            <a:pPr marL="171450" indent="-171450">
              <a:buFontTx/>
              <a:buChar char="-"/>
              <a:defRPr/>
            </a:pPr>
            <a:r>
              <a:rPr lang="fr-BE" sz="1000" dirty="0" smtClean="0">
                <a:latin typeface="Calibri" pitchFamily="34" charset="0"/>
              </a:rPr>
              <a:t>Possibilité de travailler en dehors des horaires prévus au RT</a:t>
            </a:r>
          </a:p>
          <a:p>
            <a:pPr marL="171450" indent="-171450">
              <a:buFontTx/>
              <a:buChar char="-"/>
              <a:defRPr/>
            </a:pPr>
            <a:r>
              <a:rPr lang="fr-BE" sz="1000" dirty="0" smtClean="0">
                <a:latin typeface="Calibri" pitchFamily="34" charset="0"/>
              </a:rPr>
              <a:t>Pas d’obligation d’afficher les horaires de travail 5 jours à l’avance</a:t>
            </a:r>
          </a:p>
          <a:p>
            <a:pPr marL="171450" indent="-171450">
              <a:buFontTx/>
              <a:buChar char="-"/>
              <a:defRPr/>
            </a:pPr>
            <a:r>
              <a:rPr lang="fr-BE" sz="1000" dirty="0" smtClean="0">
                <a:latin typeface="Calibri" pitchFamily="34" charset="0"/>
              </a:rPr>
              <a:t>Pas d’obligation de compléter le registre des dérogations</a:t>
            </a:r>
          </a:p>
        </p:txBody>
      </p:sp>
      <p:sp>
        <p:nvSpPr>
          <p:cNvPr id="168964" name="Espace réservé de la date 3"/>
          <p:cNvSpPr>
            <a:spLocks noGrp="1"/>
          </p:cNvSpPr>
          <p:nvPr>
            <p:ph type="dt" sz="quarter" idx="1"/>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fr-FR" smtClean="0"/>
              <a:t>22/09/2016</a:t>
            </a:r>
          </a:p>
        </p:txBody>
      </p:sp>
      <p:sp>
        <p:nvSpPr>
          <p:cNvPr id="168965" name="Espace réservé du pied de page 4"/>
          <p:cNvSpPr>
            <a:spLocks noGrp="1"/>
          </p:cNvSpPr>
          <p:nvPr>
            <p:ph type="ftr" sz="quarter" idx="4"/>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fr-FR" smtClean="0"/>
              <a:t>www.referencessociales.be</a:t>
            </a:r>
          </a:p>
        </p:txBody>
      </p:sp>
      <p:sp>
        <p:nvSpPr>
          <p:cNvPr id="168966" name="Espace réservé du numéro de diapositive 5"/>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D5BF616-79A9-42FC-99B2-DA20A5C5BFA4}" type="slidenum">
              <a:rPr lang="fr-FR" altLang="fr-FR" smtClean="0"/>
              <a:pPr/>
              <a:t>12</a:t>
            </a:fld>
            <a:endParaRPr lang="fr-FR"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Espace réservé de l'image des diapositives 1"/>
          <p:cNvSpPr>
            <a:spLocks noGrp="1" noRot="1" noChangeAspect="1" noTextEdit="1"/>
          </p:cNvSpPr>
          <p:nvPr>
            <p:ph type="sldImg"/>
          </p:nvPr>
        </p:nvSpPr>
        <p:spPr>
          <a:ln/>
        </p:spPr>
      </p:sp>
      <p:sp>
        <p:nvSpPr>
          <p:cNvPr id="169987" name="Espace réservé des commentaires 2"/>
          <p:cNvSpPr>
            <a:spLocks noGrp="1"/>
          </p:cNvSpPr>
          <p:nvPr>
            <p:ph type="body" idx="1"/>
          </p:nvPr>
        </p:nvSpPr>
        <p:spPr>
          <a:noFill/>
        </p:spPr>
        <p:txBody>
          <a:bodyPr/>
          <a:lstStyle/>
          <a:p>
            <a:r>
              <a:rPr lang="fr-BE" altLang="fr-FR" sz="1000" smtClean="0">
                <a:latin typeface="Calibri" pitchFamily="34" charset="0"/>
              </a:rPr>
              <a:t> </a:t>
            </a:r>
          </a:p>
        </p:txBody>
      </p:sp>
      <p:sp>
        <p:nvSpPr>
          <p:cNvPr id="169988" name="Espace réservé de la date 3"/>
          <p:cNvSpPr>
            <a:spLocks noGrp="1"/>
          </p:cNvSpPr>
          <p:nvPr>
            <p:ph type="dt" sz="quarter" idx="1"/>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fr-FR" smtClean="0"/>
              <a:t>22/09/2016</a:t>
            </a:r>
          </a:p>
        </p:txBody>
      </p:sp>
      <p:sp>
        <p:nvSpPr>
          <p:cNvPr id="169989" name="Espace réservé du pied de page 4"/>
          <p:cNvSpPr>
            <a:spLocks noGrp="1"/>
          </p:cNvSpPr>
          <p:nvPr>
            <p:ph type="ftr" sz="quarter" idx="4"/>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fr-FR" smtClean="0"/>
              <a:t>www.referencessociales.be</a:t>
            </a:r>
          </a:p>
        </p:txBody>
      </p:sp>
      <p:sp>
        <p:nvSpPr>
          <p:cNvPr id="169990" name="Espace réservé du numéro de diapositive 5"/>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2A0A642-4F14-4CE2-94D3-0395BF541C71}" type="slidenum">
              <a:rPr lang="fr-FR" altLang="fr-FR" smtClean="0"/>
              <a:pPr/>
              <a:t>13</a:t>
            </a:fld>
            <a:endParaRPr lang="fr-FR"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Espace réservé de l'image des diapositives 1"/>
          <p:cNvSpPr>
            <a:spLocks noGrp="1" noRot="1" noChangeAspect="1" noTextEdit="1"/>
          </p:cNvSpPr>
          <p:nvPr>
            <p:ph type="sldImg"/>
          </p:nvPr>
        </p:nvSpPr>
        <p:spPr>
          <a:ln/>
        </p:spPr>
      </p:sp>
      <p:sp>
        <p:nvSpPr>
          <p:cNvPr id="108547" name="Espace réservé des commentaires 2"/>
          <p:cNvSpPr>
            <a:spLocks noGrp="1"/>
          </p:cNvSpPr>
          <p:nvPr>
            <p:ph type="body" idx="1"/>
          </p:nvPr>
        </p:nvSpPr>
        <p:spPr/>
        <p:txBody>
          <a:bodyPr/>
          <a:lstStyle/>
          <a:p>
            <a:pPr>
              <a:defRPr/>
            </a:pPr>
            <a:r>
              <a:rPr lang="fr-BE" sz="1000" dirty="0" smtClean="0">
                <a:latin typeface="Calibri" pitchFamily="34" charset="0"/>
              </a:rPr>
              <a:t>Rem: prestations fournies dans le cadre d’un FJ communiquées au réseau de la SS de la même manière que les prestations de T ordinaires et sont donc en principe prises en considération pour la constitution des droits sociaux.</a:t>
            </a:r>
          </a:p>
          <a:p>
            <a:pPr>
              <a:defRPr/>
            </a:pPr>
            <a:endParaRPr lang="fr-BE" sz="1000" dirty="0" smtClean="0">
              <a:latin typeface="Calibri" pitchFamily="34" charset="0"/>
            </a:endParaRPr>
          </a:p>
          <a:p>
            <a:pPr>
              <a:defRPr/>
            </a:pPr>
            <a:r>
              <a:rPr lang="fr-BE" sz="1000" dirty="0" smtClean="0">
                <a:latin typeface="Calibri" pitchFamily="34" charset="0"/>
              </a:rPr>
              <a:t>Rem:</a:t>
            </a:r>
          </a:p>
          <a:p>
            <a:pPr marL="171450" indent="-171450">
              <a:buFontTx/>
              <a:buChar char="-"/>
              <a:defRPr/>
            </a:pPr>
            <a:r>
              <a:rPr lang="fr-BE" sz="1000" dirty="0" smtClean="0">
                <a:latin typeface="Calibri" pitchFamily="34" charset="0"/>
              </a:rPr>
              <a:t>Prestations FJ n'interviennent pas dans le calcul du µ applicable pour les RS et RGC</a:t>
            </a:r>
          </a:p>
          <a:p>
            <a:pPr marL="171450" indent="-171450">
              <a:buFontTx/>
              <a:buChar char="-"/>
              <a:defRPr/>
            </a:pPr>
            <a:r>
              <a:rPr lang="fr-BE" sz="1000" dirty="0" err="1" smtClean="0">
                <a:latin typeface="Calibri" pitchFamily="34" charset="0"/>
              </a:rPr>
              <a:t>Rému</a:t>
            </a:r>
            <a:r>
              <a:rPr lang="fr-BE" sz="1000" dirty="0" smtClean="0">
                <a:latin typeface="Calibri" pitchFamily="34" charset="0"/>
              </a:rPr>
              <a:t> FJ pas comptabilisées dans le calcul du salaire trimestriel de référence (S)</a:t>
            </a:r>
          </a:p>
          <a:p>
            <a:pPr marL="171450" indent="-171450">
              <a:buFontTx/>
              <a:buChar char="-"/>
              <a:defRPr/>
            </a:pPr>
            <a:r>
              <a:rPr lang="fr-BE" sz="1000" dirty="0" smtClean="0">
                <a:latin typeface="Calibri" pitchFamily="34" charset="0"/>
              </a:rPr>
              <a:t>Pour RGC 1</a:t>
            </a:r>
            <a:r>
              <a:rPr lang="fr-BE" sz="1000" baseline="30000" dirty="0" smtClean="0">
                <a:latin typeface="Calibri" pitchFamily="34" charset="0"/>
              </a:rPr>
              <a:t>ers</a:t>
            </a:r>
            <a:r>
              <a:rPr lang="fr-BE" sz="1000" dirty="0" smtClean="0">
                <a:latin typeface="Calibri" pitchFamily="34" charset="0"/>
              </a:rPr>
              <a:t> engagements, on prend comme date du 1</a:t>
            </a:r>
            <a:r>
              <a:rPr lang="fr-BE" sz="1000" baseline="30000" dirty="0" smtClean="0">
                <a:latin typeface="Calibri" pitchFamily="34" charset="0"/>
              </a:rPr>
              <a:t>er</a:t>
            </a:r>
            <a:r>
              <a:rPr lang="fr-BE" sz="1000" dirty="0" smtClean="0">
                <a:latin typeface="Calibri" pitchFamily="34" charset="0"/>
              </a:rPr>
              <a:t> engagement, la date d'entrée en service du  1</a:t>
            </a:r>
            <a:r>
              <a:rPr lang="fr-BE" sz="1000" baseline="30000" dirty="0" smtClean="0">
                <a:latin typeface="Calibri" pitchFamily="34" charset="0"/>
              </a:rPr>
              <a:t>er</a:t>
            </a:r>
            <a:r>
              <a:rPr lang="fr-BE" sz="1000" dirty="0" smtClean="0">
                <a:latin typeface="Calibri" pitchFamily="34" charset="0"/>
              </a:rPr>
              <a:t> T même si celui-ci est engagé dans le cadre d‘1 FJ et ne bénéficie pas de la réduction</a:t>
            </a:r>
          </a:p>
          <a:p>
            <a:pPr>
              <a:defRPr/>
            </a:pPr>
            <a:endParaRPr lang="fr-BE" sz="1000" dirty="0" smtClean="0">
              <a:latin typeface="Calibri" pitchFamily="34" charset="0"/>
            </a:endParaRPr>
          </a:p>
          <a:p>
            <a:pPr>
              <a:defRPr/>
            </a:pPr>
            <a:r>
              <a:rPr lang="fr-BE" sz="1000" dirty="0" smtClean="0">
                <a:latin typeface="Calibri" pitchFamily="34" charset="0"/>
              </a:rPr>
              <a:t>1 Dimona UPDATE ne permet pas de changer de forfait de la déclaration FLX (déclaration d’1 jour/période)</a:t>
            </a:r>
          </a:p>
        </p:txBody>
      </p:sp>
      <p:sp>
        <p:nvSpPr>
          <p:cNvPr id="171012" name="Espace réservé de la date 3"/>
          <p:cNvSpPr>
            <a:spLocks noGrp="1"/>
          </p:cNvSpPr>
          <p:nvPr>
            <p:ph type="dt" sz="quarter" idx="1"/>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fr-FR" smtClean="0"/>
              <a:t>22/09/2016</a:t>
            </a:r>
          </a:p>
        </p:txBody>
      </p:sp>
      <p:sp>
        <p:nvSpPr>
          <p:cNvPr id="171013" name="Espace réservé du pied de page 4"/>
          <p:cNvSpPr>
            <a:spLocks noGrp="1"/>
          </p:cNvSpPr>
          <p:nvPr>
            <p:ph type="ftr" sz="quarter" idx="4"/>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fr-FR" smtClean="0"/>
              <a:t>www.referencessociales.be</a:t>
            </a:r>
          </a:p>
        </p:txBody>
      </p:sp>
      <p:sp>
        <p:nvSpPr>
          <p:cNvPr id="171014" name="Espace réservé du numéro de diapositive 5"/>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A9F460F-58AF-4859-BB09-A9AE3AC6D8E7}" type="slidenum">
              <a:rPr lang="fr-FR" altLang="fr-FR" smtClean="0"/>
              <a:pPr/>
              <a:t>14</a:t>
            </a:fld>
            <a:endParaRPr lang="fr-FR"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Espace réservé de l'image des diapositives 1"/>
          <p:cNvSpPr>
            <a:spLocks noGrp="1" noRot="1" noChangeAspect="1" noTextEdit="1"/>
          </p:cNvSpPr>
          <p:nvPr>
            <p:ph type="sldImg"/>
          </p:nvPr>
        </p:nvSpPr>
        <p:spPr>
          <a:ln/>
        </p:spPr>
      </p:sp>
      <p:sp>
        <p:nvSpPr>
          <p:cNvPr id="172035" name="Espace réservé des commentaires 2"/>
          <p:cNvSpPr>
            <a:spLocks noGrp="1"/>
          </p:cNvSpPr>
          <p:nvPr>
            <p:ph type="body" idx="1"/>
          </p:nvPr>
        </p:nvSpPr>
        <p:spPr>
          <a:noFill/>
        </p:spPr>
        <p:txBody>
          <a:bodyPr/>
          <a:lstStyle/>
          <a:p>
            <a:r>
              <a:rPr lang="fr-BE" altLang="fr-FR" sz="1000" smtClean="0">
                <a:latin typeface="Calibri" pitchFamily="34" charset="0"/>
              </a:rPr>
              <a:t> </a:t>
            </a:r>
          </a:p>
        </p:txBody>
      </p:sp>
      <p:sp>
        <p:nvSpPr>
          <p:cNvPr id="172036" name="Espace réservé de la date 3"/>
          <p:cNvSpPr>
            <a:spLocks noGrp="1"/>
          </p:cNvSpPr>
          <p:nvPr>
            <p:ph type="dt" sz="quarter" idx="1"/>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fr-FR" smtClean="0"/>
              <a:t>22/09/2016</a:t>
            </a:r>
          </a:p>
        </p:txBody>
      </p:sp>
      <p:sp>
        <p:nvSpPr>
          <p:cNvPr id="172037" name="Espace réservé du pied de page 4"/>
          <p:cNvSpPr>
            <a:spLocks noGrp="1"/>
          </p:cNvSpPr>
          <p:nvPr>
            <p:ph type="ftr" sz="quarter" idx="4"/>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fr-FR" smtClean="0"/>
              <a:t>www.referencessociales.be</a:t>
            </a:r>
          </a:p>
        </p:txBody>
      </p:sp>
      <p:sp>
        <p:nvSpPr>
          <p:cNvPr id="172038" name="Espace réservé du numéro de diapositive 5"/>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58D5976-EE0C-4968-8583-85B1B328BEEA}" type="slidenum">
              <a:rPr lang="fr-FR" altLang="fr-FR" smtClean="0"/>
              <a:pPr/>
              <a:t>15</a:t>
            </a:fld>
            <a:endParaRPr lang="fr-FR"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Espace réservé de l'image des diapositives 1"/>
          <p:cNvSpPr>
            <a:spLocks noGrp="1" noRot="1" noChangeAspect="1" noTextEdit="1"/>
          </p:cNvSpPr>
          <p:nvPr>
            <p:ph type="sldImg"/>
          </p:nvPr>
        </p:nvSpPr>
        <p:spPr>
          <a:ln/>
        </p:spPr>
      </p:sp>
      <p:sp>
        <p:nvSpPr>
          <p:cNvPr id="173059" name="Espace réservé des commentaires 2"/>
          <p:cNvSpPr>
            <a:spLocks noGrp="1"/>
          </p:cNvSpPr>
          <p:nvPr>
            <p:ph type="body" idx="1"/>
          </p:nvPr>
        </p:nvSpPr>
        <p:spPr>
          <a:noFill/>
        </p:spPr>
        <p:txBody>
          <a:bodyPr/>
          <a:lstStyle/>
          <a:p>
            <a:r>
              <a:rPr lang="fr-BE" altLang="fr-FR" sz="1000" smtClean="0">
                <a:latin typeface="Calibri" pitchFamily="34" charset="0"/>
              </a:rPr>
              <a:t> </a:t>
            </a:r>
          </a:p>
        </p:txBody>
      </p:sp>
      <p:sp>
        <p:nvSpPr>
          <p:cNvPr id="173060" name="Espace réservé de la date 3"/>
          <p:cNvSpPr>
            <a:spLocks noGrp="1"/>
          </p:cNvSpPr>
          <p:nvPr>
            <p:ph type="dt" sz="quarter" idx="1"/>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fr-FR" smtClean="0"/>
              <a:t>22/09/2016</a:t>
            </a:r>
          </a:p>
        </p:txBody>
      </p:sp>
      <p:sp>
        <p:nvSpPr>
          <p:cNvPr id="173061" name="Espace réservé du pied de page 4"/>
          <p:cNvSpPr>
            <a:spLocks noGrp="1"/>
          </p:cNvSpPr>
          <p:nvPr>
            <p:ph type="ftr" sz="quarter" idx="4"/>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fr-FR" smtClean="0"/>
              <a:t>www.referencessociales.be</a:t>
            </a:r>
          </a:p>
        </p:txBody>
      </p:sp>
      <p:sp>
        <p:nvSpPr>
          <p:cNvPr id="173062" name="Espace réservé du numéro de diapositive 5"/>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17D1355-3CF9-498B-8A1F-0C4C2E684F72}" type="slidenum">
              <a:rPr lang="fr-FR" altLang="fr-FR" smtClean="0"/>
              <a:pPr/>
              <a:t>16</a:t>
            </a:fld>
            <a:endParaRPr lang="fr-FR" alt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a:prstGeom prst="rect">
            <a:avLst/>
          </a:prstGeom>
        </p:spPr>
      </p:sp>
      <p:sp>
        <p:nvSpPr>
          <p:cNvPr id="3" name="Tijdelijke aanduiding voor notities 2"/>
          <p:cNvSpPr>
            <a:spLocks noGrp="1"/>
          </p:cNvSpPr>
          <p:nvPr>
            <p:ph type="body" idx="1"/>
          </p:nvPr>
        </p:nvSpPr>
        <p:spPr>
          <a:xfrm>
            <a:off x="908369" y="4722416"/>
            <a:ext cx="4995227" cy="4474369"/>
          </a:xfrm>
          <a:prstGeom prst="rect">
            <a:avLst/>
          </a:prstGeom>
        </p:spPr>
        <p:txBody>
          <a:bodyPr>
            <a:normAutofit/>
          </a:bodyPr>
          <a:lstStyle/>
          <a:p>
            <a:endParaRPr lang="nl-BE" dirty="0"/>
          </a:p>
        </p:txBody>
      </p:sp>
      <p:sp>
        <p:nvSpPr>
          <p:cNvPr id="4" name="Tijdelijke aanduiding voor dianummer 3"/>
          <p:cNvSpPr>
            <a:spLocks noGrp="1"/>
          </p:cNvSpPr>
          <p:nvPr>
            <p:ph type="sldNum" sz="quarter" idx="10"/>
          </p:nvPr>
        </p:nvSpPr>
        <p:spPr>
          <a:xfrm>
            <a:off x="3859370" y="9444830"/>
            <a:ext cx="2952593" cy="497683"/>
          </a:xfrm>
          <a:prstGeom prst="rect">
            <a:avLst/>
          </a:prstGeom>
        </p:spPr>
        <p:txBody>
          <a:bodyPr/>
          <a:lstStyle/>
          <a:p>
            <a:pPr>
              <a:defRPr/>
            </a:pPr>
            <a:fld id="{525067A4-70BC-4F0A-998A-4BA296D410EB}" type="slidenum">
              <a:rPr lang="en-US" smtClean="0"/>
              <a:pPr>
                <a:defRPr/>
              </a:pPr>
              <a:t>17</a:t>
            </a:fld>
            <a:endParaRPr lang="en-US" dirty="0"/>
          </a:p>
        </p:txBody>
      </p:sp>
    </p:spTree>
    <p:extLst>
      <p:ext uri="{BB962C8B-B14F-4D97-AF65-F5344CB8AC3E}">
        <p14:creationId xmlns:p14="http://schemas.microsoft.com/office/powerpoint/2010/main" val="330711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a:prstGeom prst="rect">
            <a:avLst/>
          </a:prstGeom>
        </p:spPr>
      </p:sp>
      <p:sp>
        <p:nvSpPr>
          <p:cNvPr id="3" name="Tijdelijke aanduiding voor notities 2"/>
          <p:cNvSpPr>
            <a:spLocks noGrp="1"/>
          </p:cNvSpPr>
          <p:nvPr>
            <p:ph type="body" idx="1"/>
          </p:nvPr>
        </p:nvSpPr>
        <p:spPr>
          <a:xfrm>
            <a:off x="908369" y="4722416"/>
            <a:ext cx="4995227" cy="4474369"/>
          </a:xfrm>
          <a:prstGeom prst="rect">
            <a:avLst/>
          </a:prstGeom>
        </p:spPr>
        <p:txBody>
          <a:bodyPr>
            <a:normAutofit/>
          </a:bodyPr>
          <a:lstStyle/>
          <a:p>
            <a:endParaRPr lang="nl-BE" dirty="0"/>
          </a:p>
        </p:txBody>
      </p:sp>
      <p:sp>
        <p:nvSpPr>
          <p:cNvPr id="4" name="Tijdelijke aanduiding voor dianummer 3"/>
          <p:cNvSpPr>
            <a:spLocks noGrp="1"/>
          </p:cNvSpPr>
          <p:nvPr>
            <p:ph type="sldNum" sz="quarter" idx="10"/>
          </p:nvPr>
        </p:nvSpPr>
        <p:spPr>
          <a:xfrm>
            <a:off x="3859370" y="9444830"/>
            <a:ext cx="2952593" cy="497683"/>
          </a:xfrm>
          <a:prstGeom prst="rect">
            <a:avLst/>
          </a:prstGeom>
        </p:spPr>
        <p:txBody>
          <a:bodyPr/>
          <a:lstStyle/>
          <a:p>
            <a:pPr>
              <a:defRPr/>
            </a:pPr>
            <a:fld id="{525067A4-70BC-4F0A-998A-4BA296D410EB}" type="slidenum">
              <a:rPr lang="en-US" smtClean="0"/>
              <a:pPr>
                <a:defRPr/>
              </a:pPr>
              <a:t>18</a:t>
            </a:fld>
            <a:endParaRPr lang="en-US" dirty="0"/>
          </a:p>
        </p:txBody>
      </p:sp>
    </p:spTree>
    <p:extLst>
      <p:ext uri="{BB962C8B-B14F-4D97-AF65-F5344CB8AC3E}">
        <p14:creationId xmlns:p14="http://schemas.microsoft.com/office/powerpoint/2010/main" val="330711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a:prstGeom prst="rect">
            <a:avLst/>
          </a:prstGeom>
        </p:spPr>
      </p:sp>
      <p:sp>
        <p:nvSpPr>
          <p:cNvPr id="3" name="Tijdelijke aanduiding voor notities 2"/>
          <p:cNvSpPr>
            <a:spLocks noGrp="1"/>
          </p:cNvSpPr>
          <p:nvPr>
            <p:ph type="body" idx="1"/>
          </p:nvPr>
        </p:nvSpPr>
        <p:spPr>
          <a:xfrm>
            <a:off x="908369" y="4722416"/>
            <a:ext cx="4995227" cy="4474369"/>
          </a:xfrm>
          <a:prstGeom prst="rect">
            <a:avLst/>
          </a:prstGeom>
        </p:spPr>
        <p:txBody>
          <a:bodyPr>
            <a:normAutofit/>
          </a:bodyPr>
          <a:lstStyle/>
          <a:p>
            <a:endParaRPr lang="nl-BE" dirty="0"/>
          </a:p>
        </p:txBody>
      </p:sp>
      <p:sp>
        <p:nvSpPr>
          <p:cNvPr id="4" name="Tijdelijke aanduiding voor dianummer 3"/>
          <p:cNvSpPr>
            <a:spLocks noGrp="1"/>
          </p:cNvSpPr>
          <p:nvPr>
            <p:ph type="sldNum" sz="quarter" idx="10"/>
          </p:nvPr>
        </p:nvSpPr>
        <p:spPr>
          <a:xfrm>
            <a:off x="3859370" y="9444830"/>
            <a:ext cx="2952593" cy="497683"/>
          </a:xfrm>
          <a:prstGeom prst="rect">
            <a:avLst/>
          </a:prstGeom>
        </p:spPr>
        <p:txBody>
          <a:bodyPr/>
          <a:lstStyle/>
          <a:p>
            <a:pPr>
              <a:defRPr/>
            </a:pPr>
            <a:fld id="{525067A4-70BC-4F0A-998A-4BA296D410EB}" type="slidenum">
              <a:rPr lang="en-US" smtClean="0"/>
              <a:pPr>
                <a:defRPr/>
              </a:pPr>
              <a:t>19</a:t>
            </a:fld>
            <a:endParaRPr lang="en-US" dirty="0"/>
          </a:p>
        </p:txBody>
      </p:sp>
    </p:spTree>
    <p:extLst>
      <p:ext uri="{BB962C8B-B14F-4D97-AF65-F5344CB8AC3E}">
        <p14:creationId xmlns:p14="http://schemas.microsoft.com/office/powerpoint/2010/main" val="330711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a:prstGeom prst="rect">
            <a:avLst/>
          </a:prstGeom>
        </p:spPr>
      </p:sp>
      <p:sp>
        <p:nvSpPr>
          <p:cNvPr id="3" name="Tijdelijke aanduiding voor notities 2"/>
          <p:cNvSpPr>
            <a:spLocks noGrp="1"/>
          </p:cNvSpPr>
          <p:nvPr>
            <p:ph type="body" idx="1"/>
          </p:nvPr>
        </p:nvSpPr>
        <p:spPr>
          <a:xfrm>
            <a:off x="908369" y="4722416"/>
            <a:ext cx="4995227" cy="4474369"/>
          </a:xfrm>
          <a:prstGeom prst="rect">
            <a:avLst/>
          </a:prstGeom>
        </p:spPr>
        <p:txBody>
          <a:bodyPr>
            <a:normAutofit/>
          </a:bodyPr>
          <a:lstStyle/>
          <a:p>
            <a:endParaRPr lang="nl-BE" dirty="0"/>
          </a:p>
        </p:txBody>
      </p:sp>
      <p:sp>
        <p:nvSpPr>
          <p:cNvPr id="4" name="Tijdelijke aanduiding voor dianummer 3"/>
          <p:cNvSpPr>
            <a:spLocks noGrp="1"/>
          </p:cNvSpPr>
          <p:nvPr>
            <p:ph type="sldNum" sz="quarter" idx="10"/>
          </p:nvPr>
        </p:nvSpPr>
        <p:spPr>
          <a:xfrm>
            <a:off x="3859370" y="9444830"/>
            <a:ext cx="2952593" cy="497683"/>
          </a:xfrm>
          <a:prstGeom prst="rect">
            <a:avLst/>
          </a:prstGeom>
        </p:spPr>
        <p:txBody>
          <a:bodyPr/>
          <a:lstStyle/>
          <a:p>
            <a:pPr>
              <a:defRPr/>
            </a:pPr>
            <a:fld id="{525067A4-70BC-4F0A-998A-4BA296D410EB}" type="slidenum">
              <a:rPr lang="en-US" smtClean="0"/>
              <a:pPr>
                <a:defRPr/>
              </a:pPr>
              <a:t>20</a:t>
            </a:fld>
            <a:endParaRPr lang="en-US" dirty="0"/>
          </a:p>
        </p:txBody>
      </p:sp>
    </p:spTree>
    <p:extLst>
      <p:ext uri="{BB962C8B-B14F-4D97-AF65-F5344CB8AC3E}">
        <p14:creationId xmlns:p14="http://schemas.microsoft.com/office/powerpoint/2010/main" val="330711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a:prstGeom prst="rect">
            <a:avLst/>
          </a:prstGeom>
        </p:spPr>
      </p:sp>
      <p:sp>
        <p:nvSpPr>
          <p:cNvPr id="3" name="Tijdelijke aanduiding voor notities 2"/>
          <p:cNvSpPr>
            <a:spLocks noGrp="1"/>
          </p:cNvSpPr>
          <p:nvPr>
            <p:ph type="body" idx="1"/>
          </p:nvPr>
        </p:nvSpPr>
        <p:spPr>
          <a:xfrm>
            <a:off x="908369" y="4722416"/>
            <a:ext cx="4995227" cy="4474369"/>
          </a:xfrm>
          <a:prstGeom prst="rect">
            <a:avLst/>
          </a:prstGeom>
        </p:spPr>
        <p:txBody>
          <a:bodyPr>
            <a:normAutofit/>
          </a:bodyPr>
          <a:lstStyle/>
          <a:p>
            <a:r>
              <a:rPr lang="fr-BE" dirty="0" smtClean="0"/>
              <a:t>Cela ne concerne pas les prestations</a:t>
            </a:r>
            <a:r>
              <a:rPr lang="fr-BE" baseline="0" dirty="0" smtClean="0"/>
              <a:t> exercées en tant qu’apprenti, </a:t>
            </a:r>
            <a:r>
              <a:rPr lang="fr-BE" baseline="0" dirty="0" err="1" smtClean="0"/>
              <a:t>flexi</a:t>
            </a:r>
            <a:r>
              <a:rPr lang="fr-BE" baseline="0" dirty="0" smtClean="0"/>
              <a:t>-job, </a:t>
            </a:r>
            <a:r>
              <a:rPr lang="fr-BE" baseline="0" dirty="0" err="1" smtClean="0"/>
              <a:t>travaileur</a:t>
            </a:r>
            <a:r>
              <a:rPr lang="fr-BE" baseline="0" dirty="0" smtClean="0"/>
              <a:t> soumis à l’obligation scolaire, étudiant jobiste ou occasionnel dans l’</a:t>
            </a:r>
            <a:r>
              <a:rPr lang="fr-BE" baseline="0" dirty="0" err="1" smtClean="0"/>
              <a:t>Horeca</a:t>
            </a:r>
            <a:r>
              <a:rPr lang="fr-BE" baseline="0" dirty="0" smtClean="0"/>
              <a:t>. </a:t>
            </a:r>
            <a:endParaRPr lang="nl-BE" dirty="0"/>
          </a:p>
        </p:txBody>
      </p:sp>
      <p:sp>
        <p:nvSpPr>
          <p:cNvPr id="4" name="Tijdelijke aanduiding voor dianummer 3"/>
          <p:cNvSpPr>
            <a:spLocks noGrp="1"/>
          </p:cNvSpPr>
          <p:nvPr>
            <p:ph type="sldNum" sz="quarter" idx="10"/>
          </p:nvPr>
        </p:nvSpPr>
        <p:spPr>
          <a:xfrm>
            <a:off x="3859370" y="9444830"/>
            <a:ext cx="2952593" cy="497683"/>
          </a:xfrm>
          <a:prstGeom prst="rect">
            <a:avLst/>
          </a:prstGeom>
        </p:spPr>
        <p:txBody>
          <a:bodyPr/>
          <a:lstStyle/>
          <a:p>
            <a:pPr>
              <a:defRPr/>
            </a:pPr>
            <a:fld id="{525067A4-70BC-4F0A-998A-4BA296D410EB}" type="slidenum">
              <a:rPr lang="en-US" smtClean="0"/>
              <a:pPr>
                <a:defRPr/>
              </a:pPr>
              <a:t>21</a:t>
            </a:fld>
            <a:endParaRPr lang="en-US" dirty="0"/>
          </a:p>
        </p:txBody>
      </p:sp>
    </p:spTree>
    <p:extLst>
      <p:ext uri="{BB962C8B-B14F-4D97-AF65-F5344CB8AC3E}">
        <p14:creationId xmlns:p14="http://schemas.microsoft.com/office/powerpoint/2010/main" val="33071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ln/>
        </p:spPr>
      </p:sp>
      <p:sp>
        <p:nvSpPr>
          <p:cNvPr id="48131" name="Espace réservé des commentaires 2"/>
          <p:cNvSpPr>
            <a:spLocks noGrp="1"/>
          </p:cNvSpPr>
          <p:nvPr>
            <p:ph type="body" idx="1"/>
          </p:nvPr>
        </p:nvSpPr>
        <p:spPr>
          <a:noFill/>
        </p:spPr>
        <p:txBody>
          <a:bodyPr/>
          <a:lstStyle/>
          <a:p>
            <a:r>
              <a:rPr lang="fr-BE" altLang="fr-FR" smtClean="0"/>
              <a:t> </a:t>
            </a:r>
          </a:p>
        </p:txBody>
      </p:sp>
      <p:sp>
        <p:nvSpPr>
          <p:cNvPr id="48132" name="Espace réservé du numéro de diapositive 3"/>
          <p:cNvSpPr>
            <a:spLocks noGrp="1"/>
          </p:cNvSpPr>
          <p:nvPr>
            <p:ph type="sldNum" sz="quarter" idx="5"/>
          </p:nvPr>
        </p:nvSpPr>
        <p:spPr>
          <a:noFill/>
        </p:spPr>
        <p:txBody>
          <a:bodyPr/>
          <a:lstStyle>
            <a:lvl1pPr>
              <a:defRPr>
                <a:solidFill>
                  <a:schemeClr val="tx1"/>
                </a:solidFill>
                <a:latin typeface="Arial" charset="0"/>
                <a:cs typeface="Arial" charset="0"/>
              </a:defRPr>
            </a:lvl1pPr>
            <a:lvl2pPr marL="741363" indent="-284163">
              <a:defRPr>
                <a:solidFill>
                  <a:schemeClr val="tx1"/>
                </a:solidFill>
                <a:latin typeface="Arial" charset="0"/>
                <a:cs typeface="Arial" charset="0"/>
              </a:defRPr>
            </a:lvl2pPr>
            <a:lvl3pPr marL="1141413" indent="-227013">
              <a:defRPr>
                <a:solidFill>
                  <a:schemeClr val="tx1"/>
                </a:solidFill>
                <a:latin typeface="Arial" charset="0"/>
                <a:cs typeface="Arial" charset="0"/>
              </a:defRPr>
            </a:lvl3pPr>
            <a:lvl4pPr marL="1598613" indent="-227013">
              <a:defRPr>
                <a:solidFill>
                  <a:schemeClr val="tx1"/>
                </a:solidFill>
                <a:latin typeface="Arial" charset="0"/>
                <a:cs typeface="Arial" charset="0"/>
              </a:defRPr>
            </a:lvl4pPr>
            <a:lvl5pPr marL="2055813" indent="-227013">
              <a:defRPr>
                <a:solidFill>
                  <a:schemeClr val="tx1"/>
                </a:solidFill>
                <a:latin typeface="Arial" charset="0"/>
                <a:cs typeface="Arial" charset="0"/>
              </a:defRPr>
            </a:lvl5pPr>
            <a:lvl6pPr marL="2513013" indent="-227013" eaLnBrk="0" fontAlgn="base" hangingPunct="0">
              <a:spcBef>
                <a:spcPct val="0"/>
              </a:spcBef>
              <a:spcAft>
                <a:spcPct val="0"/>
              </a:spcAft>
              <a:defRPr>
                <a:solidFill>
                  <a:schemeClr val="tx1"/>
                </a:solidFill>
                <a:latin typeface="Arial" charset="0"/>
                <a:cs typeface="Arial" charset="0"/>
              </a:defRPr>
            </a:lvl6pPr>
            <a:lvl7pPr marL="2970213" indent="-227013" eaLnBrk="0" fontAlgn="base" hangingPunct="0">
              <a:spcBef>
                <a:spcPct val="0"/>
              </a:spcBef>
              <a:spcAft>
                <a:spcPct val="0"/>
              </a:spcAft>
              <a:defRPr>
                <a:solidFill>
                  <a:schemeClr val="tx1"/>
                </a:solidFill>
                <a:latin typeface="Arial" charset="0"/>
                <a:cs typeface="Arial" charset="0"/>
              </a:defRPr>
            </a:lvl7pPr>
            <a:lvl8pPr marL="3427413" indent="-227013" eaLnBrk="0" fontAlgn="base" hangingPunct="0">
              <a:spcBef>
                <a:spcPct val="0"/>
              </a:spcBef>
              <a:spcAft>
                <a:spcPct val="0"/>
              </a:spcAft>
              <a:defRPr>
                <a:solidFill>
                  <a:schemeClr val="tx1"/>
                </a:solidFill>
                <a:latin typeface="Arial" charset="0"/>
                <a:cs typeface="Arial" charset="0"/>
              </a:defRPr>
            </a:lvl8pPr>
            <a:lvl9pPr marL="3884613" indent="-227013" eaLnBrk="0" fontAlgn="base" hangingPunct="0">
              <a:spcBef>
                <a:spcPct val="0"/>
              </a:spcBef>
              <a:spcAft>
                <a:spcPct val="0"/>
              </a:spcAft>
              <a:defRPr>
                <a:solidFill>
                  <a:schemeClr val="tx1"/>
                </a:solidFill>
                <a:latin typeface="Arial" charset="0"/>
                <a:cs typeface="Arial" charset="0"/>
              </a:defRPr>
            </a:lvl9pPr>
          </a:lstStyle>
          <a:p>
            <a:fld id="{C7B4F7A3-FBB5-458A-B9F1-8547E21F62D7}" type="slidenum">
              <a:rPr lang="fr-FR" altLang="fr-FR" smtClean="0"/>
              <a:pPr/>
              <a:t>2</a:t>
            </a:fld>
            <a:endParaRPr lang="fr-FR" altLang="fr-FR" smtClean="0"/>
          </a:p>
        </p:txBody>
      </p:sp>
      <p:sp>
        <p:nvSpPr>
          <p:cNvPr id="48133" name="Espace réservé de la date 4"/>
          <p:cNvSpPr>
            <a:spLocks noGrp="1"/>
          </p:cNvSpPr>
          <p:nvPr>
            <p:ph type="dt" sz="quarter" idx="1"/>
          </p:nvPr>
        </p:nvSpPr>
        <p:spPr>
          <a:noFill/>
        </p:spPr>
        <p:txBody>
          <a:bodyPr/>
          <a:lstStyle>
            <a:lvl1pPr>
              <a:defRPr>
                <a:solidFill>
                  <a:schemeClr val="tx1"/>
                </a:solidFill>
                <a:latin typeface="Arial" charset="0"/>
                <a:cs typeface="Arial" charset="0"/>
              </a:defRPr>
            </a:lvl1pPr>
            <a:lvl2pPr marL="741363" indent="-284163">
              <a:defRPr>
                <a:solidFill>
                  <a:schemeClr val="tx1"/>
                </a:solidFill>
                <a:latin typeface="Arial" charset="0"/>
                <a:cs typeface="Arial" charset="0"/>
              </a:defRPr>
            </a:lvl2pPr>
            <a:lvl3pPr marL="1141413" indent="-227013">
              <a:defRPr>
                <a:solidFill>
                  <a:schemeClr val="tx1"/>
                </a:solidFill>
                <a:latin typeface="Arial" charset="0"/>
                <a:cs typeface="Arial" charset="0"/>
              </a:defRPr>
            </a:lvl3pPr>
            <a:lvl4pPr marL="1598613" indent="-227013">
              <a:defRPr>
                <a:solidFill>
                  <a:schemeClr val="tx1"/>
                </a:solidFill>
                <a:latin typeface="Arial" charset="0"/>
                <a:cs typeface="Arial" charset="0"/>
              </a:defRPr>
            </a:lvl4pPr>
            <a:lvl5pPr marL="2055813" indent="-227013">
              <a:defRPr>
                <a:solidFill>
                  <a:schemeClr val="tx1"/>
                </a:solidFill>
                <a:latin typeface="Arial" charset="0"/>
                <a:cs typeface="Arial" charset="0"/>
              </a:defRPr>
            </a:lvl5pPr>
            <a:lvl6pPr marL="2513013" indent="-227013" eaLnBrk="0" fontAlgn="base" hangingPunct="0">
              <a:spcBef>
                <a:spcPct val="0"/>
              </a:spcBef>
              <a:spcAft>
                <a:spcPct val="0"/>
              </a:spcAft>
              <a:defRPr>
                <a:solidFill>
                  <a:schemeClr val="tx1"/>
                </a:solidFill>
                <a:latin typeface="Arial" charset="0"/>
                <a:cs typeface="Arial" charset="0"/>
              </a:defRPr>
            </a:lvl6pPr>
            <a:lvl7pPr marL="2970213" indent="-227013" eaLnBrk="0" fontAlgn="base" hangingPunct="0">
              <a:spcBef>
                <a:spcPct val="0"/>
              </a:spcBef>
              <a:spcAft>
                <a:spcPct val="0"/>
              </a:spcAft>
              <a:defRPr>
                <a:solidFill>
                  <a:schemeClr val="tx1"/>
                </a:solidFill>
                <a:latin typeface="Arial" charset="0"/>
                <a:cs typeface="Arial" charset="0"/>
              </a:defRPr>
            </a:lvl7pPr>
            <a:lvl8pPr marL="3427413" indent="-227013" eaLnBrk="0" fontAlgn="base" hangingPunct="0">
              <a:spcBef>
                <a:spcPct val="0"/>
              </a:spcBef>
              <a:spcAft>
                <a:spcPct val="0"/>
              </a:spcAft>
              <a:defRPr>
                <a:solidFill>
                  <a:schemeClr val="tx1"/>
                </a:solidFill>
                <a:latin typeface="Arial" charset="0"/>
                <a:cs typeface="Arial" charset="0"/>
              </a:defRPr>
            </a:lvl8pPr>
            <a:lvl9pPr marL="3884613" indent="-227013" eaLnBrk="0" fontAlgn="base" hangingPunct="0">
              <a:spcBef>
                <a:spcPct val="0"/>
              </a:spcBef>
              <a:spcAft>
                <a:spcPct val="0"/>
              </a:spcAft>
              <a:defRPr>
                <a:solidFill>
                  <a:schemeClr val="tx1"/>
                </a:solidFill>
                <a:latin typeface="Arial" charset="0"/>
                <a:cs typeface="Arial" charset="0"/>
              </a:defRPr>
            </a:lvl9pPr>
          </a:lstStyle>
          <a:p>
            <a:r>
              <a:rPr lang="fr-FR" altLang="fr-FR" smtClean="0"/>
              <a:t>22/09/2016</a:t>
            </a:r>
          </a:p>
        </p:txBody>
      </p:sp>
      <p:sp>
        <p:nvSpPr>
          <p:cNvPr id="48134" name="Espace réservé du pied de page 5"/>
          <p:cNvSpPr>
            <a:spLocks noGrp="1"/>
          </p:cNvSpPr>
          <p:nvPr>
            <p:ph type="ftr" sz="quarter" idx="4"/>
          </p:nvPr>
        </p:nvSpPr>
        <p:spPr>
          <a:noFill/>
        </p:spPr>
        <p:txBody>
          <a:bodyPr/>
          <a:lstStyle>
            <a:lvl1pPr>
              <a:defRPr>
                <a:solidFill>
                  <a:schemeClr val="tx1"/>
                </a:solidFill>
                <a:latin typeface="Arial" charset="0"/>
                <a:cs typeface="Arial" charset="0"/>
              </a:defRPr>
            </a:lvl1pPr>
            <a:lvl2pPr marL="741363" indent="-284163">
              <a:defRPr>
                <a:solidFill>
                  <a:schemeClr val="tx1"/>
                </a:solidFill>
                <a:latin typeface="Arial" charset="0"/>
                <a:cs typeface="Arial" charset="0"/>
              </a:defRPr>
            </a:lvl2pPr>
            <a:lvl3pPr marL="1141413" indent="-227013">
              <a:defRPr>
                <a:solidFill>
                  <a:schemeClr val="tx1"/>
                </a:solidFill>
                <a:latin typeface="Arial" charset="0"/>
                <a:cs typeface="Arial" charset="0"/>
              </a:defRPr>
            </a:lvl3pPr>
            <a:lvl4pPr marL="1598613" indent="-227013">
              <a:defRPr>
                <a:solidFill>
                  <a:schemeClr val="tx1"/>
                </a:solidFill>
                <a:latin typeface="Arial" charset="0"/>
                <a:cs typeface="Arial" charset="0"/>
              </a:defRPr>
            </a:lvl4pPr>
            <a:lvl5pPr marL="2055813" indent="-227013">
              <a:defRPr>
                <a:solidFill>
                  <a:schemeClr val="tx1"/>
                </a:solidFill>
                <a:latin typeface="Arial" charset="0"/>
                <a:cs typeface="Arial" charset="0"/>
              </a:defRPr>
            </a:lvl5pPr>
            <a:lvl6pPr marL="2513013" indent="-227013" eaLnBrk="0" fontAlgn="base" hangingPunct="0">
              <a:spcBef>
                <a:spcPct val="0"/>
              </a:spcBef>
              <a:spcAft>
                <a:spcPct val="0"/>
              </a:spcAft>
              <a:defRPr>
                <a:solidFill>
                  <a:schemeClr val="tx1"/>
                </a:solidFill>
                <a:latin typeface="Arial" charset="0"/>
                <a:cs typeface="Arial" charset="0"/>
              </a:defRPr>
            </a:lvl6pPr>
            <a:lvl7pPr marL="2970213" indent="-227013" eaLnBrk="0" fontAlgn="base" hangingPunct="0">
              <a:spcBef>
                <a:spcPct val="0"/>
              </a:spcBef>
              <a:spcAft>
                <a:spcPct val="0"/>
              </a:spcAft>
              <a:defRPr>
                <a:solidFill>
                  <a:schemeClr val="tx1"/>
                </a:solidFill>
                <a:latin typeface="Arial" charset="0"/>
                <a:cs typeface="Arial" charset="0"/>
              </a:defRPr>
            </a:lvl7pPr>
            <a:lvl8pPr marL="3427413" indent="-227013" eaLnBrk="0" fontAlgn="base" hangingPunct="0">
              <a:spcBef>
                <a:spcPct val="0"/>
              </a:spcBef>
              <a:spcAft>
                <a:spcPct val="0"/>
              </a:spcAft>
              <a:defRPr>
                <a:solidFill>
                  <a:schemeClr val="tx1"/>
                </a:solidFill>
                <a:latin typeface="Arial" charset="0"/>
                <a:cs typeface="Arial" charset="0"/>
              </a:defRPr>
            </a:lvl8pPr>
            <a:lvl9pPr marL="3884613" indent="-227013" eaLnBrk="0" fontAlgn="base" hangingPunct="0">
              <a:spcBef>
                <a:spcPct val="0"/>
              </a:spcBef>
              <a:spcAft>
                <a:spcPct val="0"/>
              </a:spcAft>
              <a:defRPr>
                <a:solidFill>
                  <a:schemeClr val="tx1"/>
                </a:solidFill>
                <a:latin typeface="Arial" charset="0"/>
                <a:cs typeface="Arial" charset="0"/>
              </a:defRPr>
            </a:lvl9pPr>
          </a:lstStyle>
          <a:p>
            <a:r>
              <a:rPr lang="fr-FR" altLang="fr-FR" smtClean="0"/>
              <a:t>www.referencessociales.be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a:prstGeom prst="rect">
            <a:avLst/>
          </a:prstGeom>
        </p:spPr>
      </p:sp>
      <p:sp>
        <p:nvSpPr>
          <p:cNvPr id="3" name="Tijdelijke aanduiding voor notities 2"/>
          <p:cNvSpPr>
            <a:spLocks noGrp="1"/>
          </p:cNvSpPr>
          <p:nvPr>
            <p:ph type="body" idx="1"/>
          </p:nvPr>
        </p:nvSpPr>
        <p:spPr>
          <a:xfrm>
            <a:off x="908369" y="4722416"/>
            <a:ext cx="4995227" cy="4474369"/>
          </a:xfrm>
          <a:prstGeom prst="rect">
            <a:avLst/>
          </a:prstGeom>
        </p:spPr>
        <p:txBody>
          <a:bodyPr>
            <a:normAutofit/>
          </a:bodyPr>
          <a:lstStyle/>
          <a:p>
            <a:r>
              <a:rPr lang="fr-BE" dirty="0" smtClean="0"/>
              <a:t>Pas</a:t>
            </a:r>
            <a:r>
              <a:rPr lang="fr-BE" baseline="0" dirty="0" smtClean="0"/>
              <a:t> d’obligation pour l’employeur d’occuper effectivement</a:t>
            </a:r>
          </a:p>
          <a:p>
            <a:r>
              <a:rPr lang="fr-BE" baseline="0" dirty="0" smtClean="0"/>
              <a:t>Pas d’obligation pour le travailleur d’accepter la proposition de travail </a:t>
            </a:r>
            <a:r>
              <a:rPr lang="fr-BE" baseline="0" dirty="0" err="1" smtClean="0"/>
              <a:t>flexi</a:t>
            </a:r>
            <a:r>
              <a:rPr lang="fr-BE" baseline="0" dirty="0" smtClean="0"/>
              <a:t>-job</a:t>
            </a:r>
            <a:endParaRPr lang="nl-BE" dirty="0"/>
          </a:p>
        </p:txBody>
      </p:sp>
      <p:sp>
        <p:nvSpPr>
          <p:cNvPr id="4" name="Tijdelijke aanduiding voor dianummer 3"/>
          <p:cNvSpPr>
            <a:spLocks noGrp="1"/>
          </p:cNvSpPr>
          <p:nvPr>
            <p:ph type="sldNum" sz="quarter" idx="10"/>
          </p:nvPr>
        </p:nvSpPr>
        <p:spPr>
          <a:xfrm>
            <a:off x="3859370" y="9444830"/>
            <a:ext cx="2952593" cy="497683"/>
          </a:xfrm>
          <a:prstGeom prst="rect">
            <a:avLst/>
          </a:prstGeom>
        </p:spPr>
        <p:txBody>
          <a:bodyPr/>
          <a:lstStyle/>
          <a:p>
            <a:pPr>
              <a:defRPr/>
            </a:pPr>
            <a:fld id="{525067A4-70BC-4F0A-998A-4BA296D410EB}" type="slidenum">
              <a:rPr lang="en-US" smtClean="0"/>
              <a:pPr>
                <a:defRPr/>
              </a:pPr>
              <a:t>22</a:t>
            </a:fld>
            <a:endParaRPr lang="en-US" dirty="0"/>
          </a:p>
        </p:txBody>
      </p:sp>
    </p:spTree>
    <p:extLst>
      <p:ext uri="{BB962C8B-B14F-4D97-AF65-F5344CB8AC3E}">
        <p14:creationId xmlns:p14="http://schemas.microsoft.com/office/powerpoint/2010/main" val="330711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a:prstGeom prst="rect">
            <a:avLst/>
          </a:prstGeom>
        </p:spPr>
      </p:sp>
      <p:sp>
        <p:nvSpPr>
          <p:cNvPr id="3" name="Tijdelijke aanduiding voor notities 2"/>
          <p:cNvSpPr>
            <a:spLocks noGrp="1"/>
          </p:cNvSpPr>
          <p:nvPr>
            <p:ph type="body" idx="1"/>
          </p:nvPr>
        </p:nvSpPr>
        <p:spPr>
          <a:xfrm>
            <a:off x="908369" y="4722416"/>
            <a:ext cx="4995227" cy="4474369"/>
          </a:xfrm>
          <a:prstGeom prst="rect">
            <a:avLst/>
          </a:prstGeom>
        </p:spPr>
        <p:txBody>
          <a:bodyPr>
            <a:normAutofit/>
          </a:bodyPr>
          <a:lstStyle/>
          <a:p>
            <a:r>
              <a:rPr lang="nl-BE" dirty="0" smtClean="0"/>
              <a:t>A </a:t>
            </a:r>
            <a:r>
              <a:rPr lang="nl-BE" dirty="0" err="1" smtClean="0"/>
              <a:t>défaut</a:t>
            </a:r>
            <a:r>
              <a:rPr lang="nl-BE" dirty="0" smtClean="0"/>
              <a:t>, </a:t>
            </a:r>
            <a:r>
              <a:rPr lang="nl-BE" dirty="0" err="1" smtClean="0"/>
              <a:t>considéré</a:t>
            </a:r>
            <a:r>
              <a:rPr lang="nl-BE" dirty="0" smtClean="0"/>
              <a:t> comme </a:t>
            </a:r>
            <a:r>
              <a:rPr lang="nl-BE" dirty="0" err="1" smtClean="0"/>
              <a:t>une</a:t>
            </a:r>
            <a:r>
              <a:rPr lang="nl-BE" dirty="0" smtClean="0"/>
              <a:t> </a:t>
            </a:r>
            <a:r>
              <a:rPr lang="nl-BE" dirty="0" err="1" smtClean="0"/>
              <a:t>occupation</a:t>
            </a:r>
            <a:r>
              <a:rPr lang="nl-BE" dirty="0" smtClean="0"/>
              <a:t> ordinaire</a:t>
            </a:r>
            <a:r>
              <a:rPr lang="nl-BE" baseline="0" dirty="0" smtClean="0"/>
              <a:t> à </a:t>
            </a:r>
            <a:r>
              <a:rPr lang="nl-BE" baseline="0" dirty="0" err="1" smtClean="0"/>
              <a:t>temps</a:t>
            </a:r>
            <a:r>
              <a:rPr lang="nl-BE" baseline="0" dirty="0" smtClean="0"/>
              <a:t> plein pour </a:t>
            </a:r>
            <a:r>
              <a:rPr lang="nl-BE" baseline="0" dirty="0" err="1" smtClean="0"/>
              <a:t>le</a:t>
            </a:r>
            <a:r>
              <a:rPr lang="nl-BE" baseline="0" dirty="0" smtClean="0"/>
              <a:t> </a:t>
            </a:r>
            <a:r>
              <a:rPr lang="nl-BE" baseline="0" dirty="0" err="1" smtClean="0"/>
              <a:t>trimestre</a:t>
            </a:r>
            <a:r>
              <a:rPr lang="nl-BE" baseline="0" dirty="0" smtClean="0"/>
              <a:t> </a:t>
            </a:r>
            <a:r>
              <a:rPr lang="nl-BE" baseline="0" dirty="0" err="1" smtClean="0"/>
              <a:t>avec</a:t>
            </a:r>
            <a:r>
              <a:rPr lang="nl-BE" baseline="0" dirty="0" smtClean="0"/>
              <a:t> </a:t>
            </a:r>
            <a:r>
              <a:rPr lang="nl-BE" baseline="0" dirty="0" err="1" smtClean="0"/>
              <a:t>cotisations</a:t>
            </a:r>
            <a:r>
              <a:rPr lang="nl-BE" baseline="0" dirty="0" smtClean="0"/>
              <a:t> ONSS  </a:t>
            </a:r>
            <a:r>
              <a:rPr lang="nl-BE" baseline="0" dirty="0" err="1" smtClean="0"/>
              <a:t>normales</a:t>
            </a:r>
            <a:r>
              <a:rPr lang="nl-BE" baseline="0" dirty="0" smtClean="0"/>
              <a:t> et </a:t>
            </a:r>
            <a:r>
              <a:rPr lang="nl-BE" baseline="0" dirty="0" err="1" smtClean="0"/>
              <a:t>majoration</a:t>
            </a:r>
            <a:r>
              <a:rPr lang="nl-BE" baseline="0" dirty="0" smtClean="0"/>
              <a:t> </a:t>
            </a:r>
            <a:r>
              <a:rPr lang="nl-BE" baseline="0" dirty="0" err="1" smtClean="0"/>
              <a:t>entre</a:t>
            </a:r>
            <a:r>
              <a:rPr lang="nl-BE" baseline="0" dirty="0" smtClean="0"/>
              <a:t> 50 et 200 %. </a:t>
            </a:r>
            <a:endParaRPr lang="nl-BE" dirty="0"/>
          </a:p>
        </p:txBody>
      </p:sp>
      <p:sp>
        <p:nvSpPr>
          <p:cNvPr id="4" name="Tijdelijke aanduiding voor dianummer 3"/>
          <p:cNvSpPr>
            <a:spLocks noGrp="1"/>
          </p:cNvSpPr>
          <p:nvPr>
            <p:ph type="sldNum" sz="quarter" idx="10"/>
          </p:nvPr>
        </p:nvSpPr>
        <p:spPr>
          <a:xfrm>
            <a:off x="3859370" y="9444830"/>
            <a:ext cx="2952593" cy="497683"/>
          </a:xfrm>
          <a:prstGeom prst="rect">
            <a:avLst/>
          </a:prstGeom>
        </p:spPr>
        <p:txBody>
          <a:bodyPr/>
          <a:lstStyle/>
          <a:p>
            <a:pPr>
              <a:defRPr/>
            </a:pPr>
            <a:fld id="{525067A4-70BC-4F0A-998A-4BA296D410EB}" type="slidenum">
              <a:rPr lang="en-US" smtClean="0"/>
              <a:pPr>
                <a:defRPr/>
              </a:pPr>
              <a:t>23</a:t>
            </a:fld>
            <a:endParaRPr lang="en-US" dirty="0"/>
          </a:p>
        </p:txBody>
      </p:sp>
    </p:spTree>
    <p:extLst>
      <p:ext uri="{BB962C8B-B14F-4D97-AF65-F5344CB8AC3E}">
        <p14:creationId xmlns:p14="http://schemas.microsoft.com/office/powerpoint/2010/main" val="584038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a:prstGeom prst="rect">
            <a:avLst/>
          </a:prstGeom>
        </p:spPr>
      </p:sp>
      <p:sp>
        <p:nvSpPr>
          <p:cNvPr id="3" name="Tijdelijke aanduiding voor notities 2"/>
          <p:cNvSpPr>
            <a:spLocks noGrp="1"/>
          </p:cNvSpPr>
          <p:nvPr>
            <p:ph type="body" idx="1"/>
          </p:nvPr>
        </p:nvSpPr>
        <p:spPr>
          <a:xfrm>
            <a:off x="908369" y="4722416"/>
            <a:ext cx="4995227" cy="4474369"/>
          </a:xfrm>
          <a:prstGeom prst="rect">
            <a:avLst/>
          </a:prstGeom>
        </p:spPr>
        <p:txBody>
          <a:bodyPr>
            <a:normAutofit/>
          </a:bodyPr>
          <a:lstStyle/>
          <a:p>
            <a:r>
              <a:rPr lang="nl-BE" dirty="0" smtClean="0"/>
              <a:t>A </a:t>
            </a:r>
            <a:r>
              <a:rPr lang="nl-BE" dirty="0" err="1" smtClean="0"/>
              <a:t>défaut</a:t>
            </a:r>
            <a:r>
              <a:rPr lang="nl-BE" dirty="0" smtClean="0"/>
              <a:t>, </a:t>
            </a:r>
            <a:r>
              <a:rPr lang="nl-BE" dirty="0" err="1" smtClean="0"/>
              <a:t>considéré</a:t>
            </a:r>
            <a:r>
              <a:rPr lang="nl-BE" dirty="0" smtClean="0"/>
              <a:t> comme </a:t>
            </a:r>
            <a:r>
              <a:rPr lang="nl-BE" dirty="0" err="1" smtClean="0"/>
              <a:t>une</a:t>
            </a:r>
            <a:r>
              <a:rPr lang="nl-BE" dirty="0" smtClean="0"/>
              <a:t> </a:t>
            </a:r>
            <a:r>
              <a:rPr lang="nl-BE" dirty="0" err="1" smtClean="0"/>
              <a:t>occupation</a:t>
            </a:r>
            <a:r>
              <a:rPr lang="nl-BE" dirty="0" smtClean="0"/>
              <a:t> ordinaire</a:t>
            </a:r>
            <a:r>
              <a:rPr lang="nl-BE" baseline="0" dirty="0" smtClean="0"/>
              <a:t> à </a:t>
            </a:r>
            <a:r>
              <a:rPr lang="nl-BE" baseline="0" dirty="0" err="1" smtClean="0"/>
              <a:t>temps</a:t>
            </a:r>
            <a:r>
              <a:rPr lang="nl-BE" baseline="0" dirty="0" smtClean="0"/>
              <a:t> plein pour </a:t>
            </a:r>
            <a:r>
              <a:rPr lang="nl-BE" baseline="0" dirty="0" err="1" smtClean="0"/>
              <a:t>le</a:t>
            </a:r>
            <a:r>
              <a:rPr lang="nl-BE" baseline="0" dirty="0" smtClean="0"/>
              <a:t> </a:t>
            </a:r>
            <a:r>
              <a:rPr lang="nl-BE" baseline="0" dirty="0" err="1" smtClean="0"/>
              <a:t>trimestre</a:t>
            </a:r>
            <a:r>
              <a:rPr lang="nl-BE" baseline="0" dirty="0" smtClean="0"/>
              <a:t> </a:t>
            </a:r>
            <a:r>
              <a:rPr lang="nl-BE" baseline="0" dirty="0" err="1" smtClean="0"/>
              <a:t>avec</a:t>
            </a:r>
            <a:r>
              <a:rPr lang="nl-BE" baseline="0" dirty="0" smtClean="0"/>
              <a:t> </a:t>
            </a:r>
            <a:r>
              <a:rPr lang="nl-BE" baseline="0" dirty="0" err="1" smtClean="0"/>
              <a:t>cotisations</a:t>
            </a:r>
            <a:r>
              <a:rPr lang="nl-BE" baseline="0" dirty="0" smtClean="0"/>
              <a:t> ONSS  </a:t>
            </a:r>
            <a:r>
              <a:rPr lang="nl-BE" baseline="0" dirty="0" err="1" smtClean="0"/>
              <a:t>normales</a:t>
            </a:r>
            <a:r>
              <a:rPr lang="nl-BE" baseline="0" dirty="0" smtClean="0"/>
              <a:t> et </a:t>
            </a:r>
            <a:r>
              <a:rPr lang="nl-BE" baseline="0" dirty="0" err="1" smtClean="0"/>
              <a:t>majoration</a:t>
            </a:r>
            <a:r>
              <a:rPr lang="nl-BE" baseline="0" dirty="0" smtClean="0"/>
              <a:t> </a:t>
            </a:r>
            <a:r>
              <a:rPr lang="nl-BE" baseline="0" dirty="0" err="1" smtClean="0"/>
              <a:t>entre</a:t>
            </a:r>
            <a:r>
              <a:rPr lang="nl-BE" baseline="0" dirty="0" smtClean="0"/>
              <a:t> 50 et 200 %. </a:t>
            </a:r>
            <a:endParaRPr lang="nl-BE" dirty="0"/>
          </a:p>
        </p:txBody>
      </p:sp>
      <p:sp>
        <p:nvSpPr>
          <p:cNvPr id="4" name="Tijdelijke aanduiding voor dianummer 3"/>
          <p:cNvSpPr>
            <a:spLocks noGrp="1"/>
          </p:cNvSpPr>
          <p:nvPr>
            <p:ph type="sldNum" sz="quarter" idx="10"/>
          </p:nvPr>
        </p:nvSpPr>
        <p:spPr>
          <a:xfrm>
            <a:off x="3859370" y="9444830"/>
            <a:ext cx="2952593" cy="497683"/>
          </a:xfrm>
          <a:prstGeom prst="rect">
            <a:avLst/>
          </a:prstGeom>
        </p:spPr>
        <p:txBody>
          <a:bodyPr/>
          <a:lstStyle/>
          <a:p>
            <a:pPr>
              <a:defRPr/>
            </a:pPr>
            <a:fld id="{525067A4-70BC-4F0A-998A-4BA296D410EB}" type="slidenum">
              <a:rPr lang="en-US" smtClean="0"/>
              <a:pPr>
                <a:defRPr/>
              </a:pPr>
              <a:t>24</a:t>
            </a:fld>
            <a:endParaRPr lang="en-US" dirty="0"/>
          </a:p>
        </p:txBody>
      </p:sp>
    </p:spTree>
    <p:extLst>
      <p:ext uri="{BB962C8B-B14F-4D97-AF65-F5344CB8AC3E}">
        <p14:creationId xmlns:p14="http://schemas.microsoft.com/office/powerpoint/2010/main" val="951055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a:prstGeom prst="rect">
            <a:avLst/>
          </a:prstGeom>
        </p:spPr>
      </p:sp>
      <p:sp>
        <p:nvSpPr>
          <p:cNvPr id="3" name="Tijdelijke aanduiding voor notities 2"/>
          <p:cNvSpPr>
            <a:spLocks noGrp="1"/>
          </p:cNvSpPr>
          <p:nvPr>
            <p:ph type="body" idx="1"/>
          </p:nvPr>
        </p:nvSpPr>
        <p:spPr>
          <a:xfrm>
            <a:off x="908369" y="4722416"/>
            <a:ext cx="4995227" cy="4474369"/>
          </a:xfrm>
          <a:prstGeom prst="rect">
            <a:avLst/>
          </a:prstGeom>
        </p:spPr>
        <p:txBody>
          <a:bodyPr>
            <a:normAutofit/>
          </a:bodyPr>
          <a:lstStyle/>
          <a:p>
            <a:r>
              <a:rPr lang="nl-BE" dirty="0" smtClean="0"/>
              <a:t>A </a:t>
            </a:r>
            <a:r>
              <a:rPr lang="nl-BE" dirty="0" err="1" smtClean="0"/>
              <a:t>défaut</a:t>
            </a:r>
            <a:r>
              <a:rPr lang="nl-BE" dirty="0" smtClean="0"/>
              <a:t>, </a:t>
            </a:r>
            <a:r>
              <a:rPr lang="nl-BE" dirty="0" err="1" smtClean="0"/>
              <a:t>considéré</a:t>
            </a:r>
            <a:r>
              <a:rPr lang="nl-BE" dirty="0" smtClean="0"/>
              <a:t> comme </a:t>
            </a:r>
            <a:r>
              <a:rPr lang="nl-BE" dirty="0" err="1" smtClean="0"/>
              <a:t>une</a:t>
            </a:r>
            <a:r>
              <a:rPr lang="nl-BE" dirty="0" smtClean="0"/>
              <a:t> </a:t>
            </a:r>
            <a:r>
              <a:rPr lang="nl-BE" dirty="0" err="1" smtClean="0"/>
              <a:t>occupation</a:t>
            </a:r>
            <a:r>
              <a:rPr lang="nl-BE" dirty="0" smtClean="0"/>
              <a:t> ordinaire</a:t>
            </a:r>
            <a:r>
              <a:rPr lang="nl-BE" baseline="0" dirty="0" smtClean="0"/>
              <a:t> à </a:t>
            </a:r>
            <a:r>
              <a:rPr lang="nl-BE" baseline="0" dirty="0" err="1" smtClean="0"/>
              <a:t>temps</a:t>
            </a:r>
            <a:r>
              <a:rPr lang="nl-BE" baseline="0" dirty="0" smtClean="0"/>
              <a:t> plein pour </a:t>
            </a:r>
            <a:r>
              <a:rPr lang="nl-BE" baseline="0" dirty="0" err="1" smtClean="0"/>
              <a:t>le</a:t>
            </a:r>
            <a:r>
              <a:rPr lang="nl-BE" baseline="0" dirty="0" smtClean="0"/>
              <a:t> </a:t>
            </a:r>
            <a:r>
              <a:rPr lang="nl-BE" baseline="0" dirty="0" err="1" smtClean="0"/>
              <a:t>trimestre</a:t>
            </a:r>
            <a:r>
              <a:rPr lang="nl-BE" baseline="0" dirty="0" smtClean="0"/>
              <a:t> </a:t>
            </a:r>
            <a:r>
              <a:rPr lang="nl-BE" baseline="0" dirty="0" err="1" smtClean="0"/>
              <a:t>avec</a:t>
            </a:r>
            <a:r>
              <a:rPr lang="nl-BE" baseline="0" dirty="0" smtClean="0"/>
              <a:t> </a:t>
            </a:r>
            <a:r>
              <a:rPr lang="nl-BE" baseline="0" dirty="0" err="1" smtClean="0"/>
              <a:t>cotisations</a:t>
            </a:r>
            <a:r>
              <a:rPr lang="nl-BE" baseline="0" dirty="0" smtClean="0"/>
              <a:t> ONSS  </a:t>
            </a:r>
            <a:r>
              <a:rPr lang="nl-BE" baseline="0" dirty="0" err="1" smtClean="0"/>
              <a:t>normales</a:t>
            </a:r>
            <a:r>
              <a:rPr lang="nl-BE" baseline="0" dirty="0" smtClean="0"/>
              <a:t> et </a:t>
            </a:r>
            <a:r>
              <a:rPr lang="nl-BE" baseline="0" dirty="0" err="1" smtClean="0"/>
              <a:t>majoration</a:t>
            </a:r>
            <a:r>
              <a:rPr lang="nl-BE" baseline="0" dirty="0" smtClean="0"/>
              <a:t> </a:t>
            </a:r>
            <a:r>
              <a:rPr lang="nl-BE" baseline="0" dirty="0" err="1" smtClean="0"/>
              <a:t>entre</a:t>
            </a:r>
            <a:r>
              <a:rPr lang="nl-BE" baseline="0" dirty="0" smtClean="0"/>
              <a:t> 50 et 200 %. </a:t>
            </a:r>
            <a:endParaRPr lang="nl-BE" dirty="0"/>
          </a:p>
        </p:txBody>
      </p:sp>
      <p:sp>
        <p:nvSpPr>
          <p:cNvPr id="4" name="Tijdelijke aanduiding voor dianummer 3"/>
          <p:cNvSpPr>
            <a:spLocks noGrp="1"/>
          </p:cNvSpPr>
          <p:nvPr>
            <p:ph type="sldNum" sz="quarter" idx="10"/>
          </p:nvPr>
        </p:nvSpPr>
        <p:spPr>
          <a:xfrm>
            <a:off x="3859370" y="9444830"/>
            <a:ext cx="2952593" cy="497683"/>
          </a:xfrm>
          <a:prstGeom prst="rect">
            <a:avLst/>
          </a:prstGeom>
        </p:spPr>
        <p:txBody>
          <a:bodyPr/>
          <a:lstStyle/>
          <a:p>
            <a:pPr>
              <a:defRPr/>
            </a:pPr>
            <a:fld id="{525067A4-70BC-4F0A-998A-4BA296D410EB}" type="slidenum">
              <a:rPr lang="en-US" smtClean="0"/>
              <a:pPr>
                <a:defRPr/>
              </a:pPr>
              <a:t>25</a:t>
            </a:fld>
            <a:endParaRPr lang="en-US" dirty="0"/>
          </a:p>
        </p:txBody>
      </p:sp>
    </p:spTree>
    <p:extLst>
      <p:ext uri="{BB962C8B-B14F-4D97-AF65-F5344CB8AC3E}">
        <p14:creationId xmlns:p14="http://schemas.microsoft.com/office/powerpoint/2010/main" val="796093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a:prstGeom prst="rect">
            <a:avLst/>
          </a:prstGeom>
        </p:spPr>
      </p:sp>
      <p:sp>
        <p:nvSpPr>
          <p:cNvPr id="3" name="Tijdelijke aanduiding voor notities 2"/>
          <p:cNvSpPr>
            <a:spLocks noGrp="1"/>
          </p:cNvSpPr>
          <p:nvPr>
            <p:ph type="body" idx="1"/>
          </p:nvPr>
        </p:nvSpPr>
        <p:spPr>
          <a:xfrm>
            <a:off x="908369" y="4722416"/>
            <a:ext cx="4995227" cy="4474369"/>
          </a:xfrm>
          <a:prstGeom prst="rect">
            <a:avLst/>
          </a:prstGeom>
        </p:spPr>
        <p:txBody>
          <a:bodyPr>
            <a:normAutofit/>
          </a:bodyPr>
          <a:lstStyle/>
          <a:p>
            <a:r>
              <a:rPr lang="nl-BE" dirty="0" smtClean="0"/>
              <a:t>A </a:t>
            </a:r>
            <a:r>
              <a:rPr lang="nl-BE" dirty="0" err="1" smtClean="0"/>
              <a:t>défaut</a:t>
            </a:r>
            <a:r>
              <a:rPr lang="nl-BE" dirty="0" smtClean="0"/>
              <a:t>, </a:t>
            </a:r>
            <a:r>
              <a:rPr lang="nl-BE" dirty="0" err="1" smtClean="0"/>
              <a:t>considéré</a:t>
            </a:r>
            <a:r>
              <a:rPr lang="nl-BE" dirty="0" smtClean="0"/>
              <a:t> comme </a:t>
            </a:r>
            <a:r>
              <a:rPr lang="nl-BE" dirty="0" err="1" smtClean="0"/>
              <a:t>une</a:t>
            </a:r>
            <a:r>
              <a:rPr lang="nl-BE" dirty="0" smtClean="0"/>
              <a:t> </a:t>
            </a:r>
            <a:r>
              <a:rPr lang="nl-BE" dirty="0" err="1" smtClean="0"/>
              <a:t>occupation</a:t>
            </a:r>
            <a:r>
              <a:rPr lang="nl-BE" dirty="0" smtClean="0"/>
              <a:t> ordinaire</a:t>
            </a:r>
            <a:r>
              <a:rPr lang="nl-BE" baseline="0" dirty="0" smtClean="0"/>
              <a:t> à </a:t>
            </a:r>
            <a:r>
              <a:rPr lang="nl-BE" baseline="0" dirty="0" err="1" smtClean="0"/>
              <a:t>temps</a:t>
            </a:r>
            <a:r>
              <a:rPr lang="nl-BE" baseline="0" dirty="0" smtClean="0"/>
              <a:t> plein pour </a:t>
            </a:r>
            <a:r>
              <a:rPr lang="nl-BE" baseline="0" dirty="0" err="1" smtClean="0"/>
              <a:t>le</a:t>
            </a:r>
            <a:r>
              <a:rPr lang="nl-BE" baseline="0" dirty="0" smtClean="0"/>
              <a:t> </a:t>
            </a:r>
            <a:r>
              <a:rPr lang="nl-BE" baseline="0" dirty="0" err="1" smtClean="0"/>
              <a:t>trimestre</a:t>
            </a:r>
            <a:r>
              <a:rPr lang="nl-BE" baseline="0" dirty="0" smtClean="0"/>
              <a:t> </a:t>
            </a:r>
            <a:r>
              <a:rPr lang="nl-BE" baseline="0" dirty="0" err="1" smtClean="0"/>
              <a:t>avec</a:t>
            </a:r>
            <a:r>
              <a:rPr lang="nl-BE" baseline="0" dirty="0" smtClean="0"/>
              <a:t> </a:t>
            </a:r>
            <a:r>
              <a:rPr lang="nl-BE" baseline="0" dirty="0" err="1" smtClean="0"/>
              <a:t>cotisations</a:t>
            </a:r>
            <a:r>
              <a:rPr lang="nl-BE" baseline="0" dirty="0" smtClean="0"/>
              <a:t> ONSS  </a:t>
            </a:r>
            <a:r>
              <a:rPr lang="nl-BE" baseline="0" dirty="0" err="1" smtClean="0"/>
              <a:t>normales</a:t>
            </a:r>
            <a:r>
              <a:rPr lang="nl-BE" baseline="0" dirty="0" smtClean="0"/>
              <a:t> et </a:t>
            </a:r>
            <a:r>
              <a:rPr lang="nl-BE" baseline="0" dirty="0" err="1" smtClean="0"/>
              <a:t>majoration</a:t>
            </a:r>
            <a:r>
              <a:rPr lang="nl-BE" baseline="0" dirty="0" smtClean="0"/>
              <a:t> </a:t>
            </a:r>
            <a:r>
              <a:rPr lang="nl-BE" baseline="0" dirty="0" err="1" smtClean="0"/>
              <a:t>entre</a:t>
            </a:r>
            <a:r>
              <a:rPr lang="nl-BE" baseline="0" dirty="0" smtClean="0"/>
              <a:t> 50 et 200 %. </a:t>
            </a:r>
            <a:endParaRPr lang="nl-BE" dirty="0"/>
          </a:p>
        </p:txBody>
      </p:sp>
      <p:sp>
        <p:nvSpPr>
          <p:cNvPr id="4" name="Tijdelijke aanduiding voor dianummer 3"/>
          <p:cNvSpPr>
            <a:spLocks noGrp="1"/>
          </p:cNvSpPr>
          <p:nvPr>
            <p:ph type="sldNum" sz="quarter" idx="10"/>
          </p:nvPr>
        </p:nvSpPr>
        <p:spPr>
          <a:xfrm>
            <a:off x="3859370" y="9444830"/>
            <a:ext cx="2952593" cy="497683"/>
          </a:xfrm>
          <a:prstGeom prst="rect">
            <a:avLst/>
          </a:prstGeom>
        </p:spPr>
        <p:txBody>
          <a:bodyPr/>
          <a:lstStyle/>
          <a:p>
            <a:pPr>
              <a:defRPr/>
            </a:pPr>
            <a:fld id="{525067A4-70BC-4F0A-998A-4BA296D410EB}" type="slidenum">
              <a:rPr lang="en-US" smtClean="0"/>
              <a:pPr>
                <a:defRPr/>
              </a:pPr>
              <a:t>26</a:t>
            </a:fld>
            <a:endParaRPr lang="en-US" dirty="0"/>
          </a:p>
        </p:txBody>
      </p:sp>
    </p:spTree>
    <p:extLst>
      <p:ext uri="{BB962C8B-B14F-4D97-AF65-F5344CB8AC3E}">
        <p14:creationId xmlns:p14="http://schemas.microsoft.com/office/powerpoint/2010/main" val="1840594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a:prstGeom prst="rect">
            <a:avLst/>
          </a:prstGeom>
        </p:spPr>
      </p:sp>
      <p:sp>
        <p:nvSpPr>
          <p:cNvPr id="3" name="Tijdelijke aanduiding voor notities 2"/>
          <p:cNvSpPr>
            <a:spLocks noGrp="1"/>
          </p:cNvSpPr>
          <p:nvPr>
            <p:ph type="body" idx="1"/>
          </p:nvPr>
        </p:nvSpPr>
        <p:spPr>
          <a:xfrm>
            <a:off x="908369" y="4722416"/>
            <a:ext cx="4995227" cy="4474369"/>
          </a:xfrm>
          <a:prstGeom prst="rect">
            <a:avLst/>
          </a:prstGeom>
        </p:spPr>
        <p:txBody>
          <a:bodyPr>
            <a:normAutofit/>
          </a:bodyPr>
          <a:lstStyle/>
          <a:p>
            <a:endParaRPr lang="nl-BE" dirty="0"/>
          </a:p>
        </p:txBody>
      </p:sp>
      <p:sp>
        <p:nvSpPr>
          <p:cNvPr id="4" name="Tijdelijke aanduiding voor dianummer 3"/>
          <p:cNvSpPr>
            <a:spLocks noGrp="1"/>
          </p:cNvSpPr>
          <p:nvPr>
            <p:ph type="sldNum" sz="quarter" idx="10"/>
          </p:nvPr>
        </p:nvSpPr>
        <p:spPr>
          <a:xfrm>
            <a:off x="3859370" y="9444830"/>
            <a:ext cx="2952593" cy="497683"/>
          </a:xfrm>
          <a:prstGeom prst="rect">
            <a:avLst/>
          </a:prstGeom>
        </p:spPr>
        <p:txBody>
          <a:bodyPr/>
          <a:lstStyle/>
          <a:p>
            <a:pPr>
              <a:defRPr/>
            </a:pPr>
            <a:fld id="{525067A4-70BC-4F0A-998A-4BA296D410EB}" type="slidenum">
              <a:rPr lang="en-US" smtClean="0"/>
              <a:pPr>
                <a:defRPr/>
              </a:pPr>
              <a:t>27</a:t>
            </a:fld>
            <a:endParaRPr lang="en-US" dirty="0"/>
          </a:p>
        </p:txBody>
      </p:sp>
    </p:spTree>
    <p:extLst>
      <p:ext uri="{BB962C8B-B14F-4D97-AF65-F5344CB8AC3E}">
        <p14:creationId xmlns:p14="http://schemas.microsoft.com/office/powerpoint/2010/main" val="330711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a:prstGeom prst="rect">
            <a:avLst/>
          </a:prstGeom>
        </p:spPr>
      </p:sp>
      <p:sp>
        <p:nvSpPr>
          <p:cNvPr id="3" name="Tijdelijke aanduiding voor notities 2"/>
          <p:cNvSpPr>
            <a:spLocks noGrp="1"/>
          </p:cNvSpPr>
          <p:nvPr>
            <p:ph type="body" idx="1"/>
          </p:nvPr>
        </p:nvSpPr>
        <p:spPr>
          <a:xfrm>
            <a:off x="908369" y="4722416"/>
            <a:ext cx="4995227" cy="4474369"/>
          </a:xfrm>
          <a:prstGeom prst="rect">
            <a:avLst/>
          </a:prstGeom>
        </p:spPr>
        <p:txBody>
          <a:bodyPr>
            <a:normAutofit/>
          </a:bodyPr>
          <a:lstStyle/>
          <a:p>
            <a:endParaRPr lang="nl-BE" dirty="0"/>
          </a:p>
        </p:txBody>
      </p:sp>
      <p:sp>
        <p:nvSpPr>
          <p:cNvPr id="4" name="Tijdelijke aanduiding voor dianummer 3"/>
          <p:cNvSpPr>
            <a:spLocks noGrp="1"/>
          </p:cNvSpPr>
          <p:nvPr>
            <p:ph type="sldNum" sz="quarter" idx="10"/>
          </p:nvPr>
        </p:nvSpPr>
        <p:spPr>
          <a:xfrm>
            <a:off x="3859370" y="9444830"/>
            <a:ext cx="2952593" cy="497683"/>
          </a:xfrm>
          <a:prstGeom prst="rect">
            <a:avLst/>
          </a:prstGeom>
        </p:spPr>
        <p:txBody>
          <a:bodyPr/>
          <a:lstStyle/>
          <a:p>
            <a:pPr>
              <a:defRPr/>
            </a:pPr>
            <a:fld id="{525067A4-70BC-4F0A-998A-4BA296D410EB}" type="slidenum">
              <a:rPr lang="en-US" smtClean="0"/>
              <a:pPr>
                <a:defRPr/>
              </a:pPr>
              <a:t>28</a:t>
            </a:fld>
            <a:endParaRPr lang="en-US" dirty="0"/>
          </a:p>
        </p:txBody>
      </p:sp>
    </p:spTree>
    <p:extLst>
      <p:ext uri="{BB962C8B-B14F-4D97-AF65-F5344CB8AC3E}">
        <p14:creationId xmlns:p14="http://schemas.microsoft.com/office/powerpoint/2010/main" val="4037407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a:prstGeom prst="rect">
            <a:avLst/>
          </a:prstGeom>
        </p:spPr>
      </p:sp>
      <p:sp>
        <p:nvSpPr>
          <p:cNvPr id="3" name="Tijdelijke aanduiding voor notities 2"/>
          <p:cNvSpPr>
            <a:spLocks noGrp="1"/>
          </p:cNvSpPr>
          <p:nvPr>
            <p:ph type="body" idx="1"/>
          </p:nvPr>
        </p:nvSpPr>
        <p:spPr>
          <a:xfrm>
            <a:off x="908369" y="4722416"/>
            <a:ext cx="4995227" cy="4474369"/>
          </a:xfrm>
          <a:prstGeom prst="rect">
            <a:avLst/>
          </a:prstGeom>
        </p:spPr>
        <p:txBody>
          <a:bodyPr>
            <a:normAutofit/>
          </a:bodyPr>
          <a:lstStyle/>
          <a:p>
            <a:endParaRPr lang="nl-BE" dirty="0"/>
          </a:p>
        </p:txBody>
      </p:sp>
      <p:sp>
        <p:nvSpPr>
          <p:cNvPr id="4" name="Tijdelijke aanduiding voor dianummer 3"/>
          <p:cNvSpPr>
            <a:spLocks noGrp="1"/>
          </p:cNvSpPr>
          <p:nvPr>
            <p:ph type="sldNum" sz="quarter" idx="10"/>
          </p:nvPr>
        </p:nvSpPr>
        <p:spPr>
          <a:xfrm>
            <a:off x="3859370" y="9444830"/>
            <a:ext cx="2952593" cy="497683"/>
          </a:xfrm>
          <a:prstGeom prst="rect">
            <a:avLst/>
          </a:prstGeom>
        </p:spPr>
        <p:txBody>
          <a:bodyPr/>
          <a:lstStyle/>
          <a:p>
            <a:pPr>
              <a:defRPr/>
            </a:pPr>
            <a:fld id="{525067A4-70BC-4F0A-998A-4BA296D410EB}" type="slidenum">
              <a:rPr lang="en-US" smtClean="0"/>
              <a:pPr>
                <a:defRPr/>
              </a:pPr>
              <a:t>29</a:t>
            </a:fld>
            <a:endParaRPr lang="en-US" dirty="0"/>
          </a:p>
        </p:txBody>
      </p:sp>
    </p:spTree>
    <p:extLst>
      <p:ext uri="{BB962C8B-B14F-4D97-AF65-F5344CB8AC3E}">
        <p14:creationId xmlns:p14="http://schemas.microsoft.com/office/powerpoint/2010/main" val="4016520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6125"/>
            <a:ext cx="6627813" cy="3729038"/>
          </a:xfrm>
          <a:prstGeom prst="rect">
            <a:avLst/>
          </a:prstGeom>
        </p:spPr>
      </p:sp>
      <p:sp>
        <p:nvSpPr>
          <p:cNvPr id="3" name="Tijdelijke aanduiding voor notities 2"/>
          <p:cNvSpPr>
            <a:spLocks noGrp="1"/>
          </p:cNvSpPr>
          <p:nvPr>
            <p:ph type="body" idx="1"/>
          </p:nvPr>
        </p:nvSpPr>
        <p:spPr>
          <a:xfrm>
            <a:off x="908369" y="4722416"/>
            <a:ext cx="4995227" cy="4474369"/>
          </a:xfrm>
          <a:prstGeom prst="rect">
            <a:avLst/>
          </a:prstGeom>
        </p:spPr>
        <p:txBody>
          <a:bodyPr>
            <a:normAutofit/>
          </a:bodyPr>
          <a:lstStyle/>
          <a:p>
            <a:endParaRPr lang="nl-BE" dirty="0"/>
          </a:p>
        </p:txBody>
      </p:sp>
      <p:sp>
        <p:nvSpPr>
          <p:cNvPr id="4" name="Tijdelijke aanduiding voor dianummer 3"/>
          <p:cNvSpPr>
            <a:spLocks noGrp="1"/>
          </p:cNvSpPr>
          <p:nvPr>
            <p:ph type="sldNum" sz="quarter" idx="10"/>
          </p:nvPr>
        </p:nvSpPr>
        <p:spPr>
          <a:xfrm>
            <a:off x="3859370" y="9444830"/>
            <a:ext cx="2952593" cy="497683"/>
          </a:xfrm>
          <a:prstGeom prst="rect">
            <a:avLst/>
          </a:prstGeom>
        </p:spPr>
        <p:txBody>
          <a:bodyPr/>
          <a:lstStyle/>
          <a:p>
            <a:pPr>
              <a:defRPr/>
            </a:pPr>
            <a:fld id="{525067A4-70BC-4F0A-998A-4BA296D410EB}" type="slidenum">
              <a:rPr lang="en-US" smtClean="0"/>
              <a:pPr>
                <a:defRPr/>
              </a:pPr>
              <a:t>30</a:t>
            </a:fld>
            <a:endParaRPr lang="en-US" dirty="0"/>
          </a:p>
        </p:txBody>
      </p:sp>
    </p:spTree>
    <p:extLst>
      <p:ext uri="{BB962C8B-B14F-4D97-AF65-F5344CB8AC3E}">
        <p14:creationId xmlns:p14="http://schemas.microsoft.com/office/powerpoint/2010/main" val="330711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708030E5-D122-4579-869A-FF94924C1095}" type="slidenum">
              <a:rPr lang="en-US" smtClean="0"/>
              <a:pPr>
                <a:defRPr/>
              </a:pPr>
              <a:t>31</a:t>
            </a:fld>
            <a:endParaRPr lang="en-US"/>
          </a:p>
        </p:txBody>
      </p:sp>
    </p:spTree>
    <p:extLst>
      <p:ext uri="{BB962C8B-B14F-4D97-AF65-F5344CB8AC3E}">
        <p14:creationId xmlns:p14="http://schemas.microsoft.com/office/powerpoint/2010/main" val="738759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43214B16-BF43-4188-A998-A9DA1994BC75}" type="slidenum">
              <a:rPr lang="fr-FR" smtClean="0"/>
              <a:t>4</a:t>
            </a:fld>
            <a:endParaRPr lang="fr-FR"/>
          </a:p>
        </p:txBody>
      </p:sp>
    </p:spTree>
    <p:extLst>
      <p:ext uri="{BB962C8B-B14F-4D97-AF65-F5344CB8AC3E}">
        <p14:creationId xmlns:p14="http://schemas.microsoft.com/office/powerpoint/2010/main" val="372975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708030E5-D122-4579-869A-FF94924C1095}" type="slidenum">
              <a:rPr lang="en-US" smtClean="0"/>
              <a:pPr>
                <a:defRPr/>
              </a:pPr>
              <a:t>32</a:t>
            </a:fld>
            <a:endParaRPr lang="en-US"/>
          </a:p>
        </p:txBody>
      </p:sp>
    </p:spTree>
    <p:extLst>
      <p:ext uri="{BB962C8B-B14F-4D97-AF65-F5344CB8AC3E}">
        <p14:creationId xmlns:p14="http://schemas.microsoft.com/office/powerpoint/2010/main" val="417266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708030E5-D122-4579-869A-FF94924C1095}" type="slidenum">
              <a:rPr lang="en-US" smtClean="0"/>
              <a:pPr>
                <a:defRPr/>
              </a:pPr>
              <a:t>33</a:t>
            </a:fld>
            <a:endParaRPr lang="en-US"/>
          </a:p>
        </p:txBody>
      </p:sp>
    </p:spTree>
    <p:extLst>
      <p:ext uri="{BB962C8B-B14F-4D97-AF65-F5344CB8AC3E}">
        <p14:creationId xmlns:p14="http://schemas.microsoft.com/office/powerpoint/2010/main" val="417266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708030E5-D122-4579-869A-FF94924C1095}" type="slidenum">
              <a:rPr lang="en-US" smtClean="0"/>
              <a:pPr>
                <a:defRPr/>
              </a:pPr>
              <a:t>34</a:t>
            </a:fld>
            <a:endParaRPr lang="en-US"/>
          </a:p>
        </p:txBody>
      </p:sp>
    </p:spTree>
    <p:extLst>
      <p:ext uri="{BB962C8B-B14F-4D97-AF65-F5344CB8AC3E}">
        <p14:creationId xmlns:p14="http://schemas.microsoft.com/office/powerpoint/2010/main" val="417266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Bon retour</a:t>
            </a:r>
            <a:r>
              <a:rPr lang="fr-BE" baseline="0" dirty="0" smtClean="0"/>
              <a:t> … !</a:t>
            </a:r>
            <a:endParaRPr lang="fr-BE" dirty="0"/>
          </a:p>
        </p:txBody>
      </p:sp>
      <p:sp>
        <p:nvSpPr>
          <p:cNvPr id="4" name="Espace réservé du numéro de diapositive 3"/>
          <p:cNvSpPr>
            <a:spLocks noGrp="1"/>
          </p:cNvSpPr>
          <p:nvPr>
            <p:ph type="sldNum" sz="quarter" idx="10"/>
          </p:nvPr>
        </p:nvSpPr>
        <p:spPr/>
        <p:txBody>
          <a:bodyPr/>
          <a:lstStyle/>
          <a:p>
            <a:pPr>
              <a:defRPr/>
            </a:pPr>
            <a:fld id="{708030E5-D122-4579-869A-FF94924C1095}"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3785332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43214B16-BF43-4188-A998-A9DA1994BC75}" type="slidenum">
              <a:rPr lang="fr-FR" smtClean="0"/>
              <a:t>36</a:t>
            </a:fld>
            <a:endParaRPr lang="fr-FR"/>
          </a:p>
        </p:txBody>
      </p:sp>
    </p:spTree>
    <p:extLst>
      <p:ext uri="{BB962C8B-B14F-4D97-AF65-F5344CB8AC3E}">
        <p14:creationId xmlns:p14="http://schemas.microsoft.com/office/powerpoint/2010/main" val="161959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Modification de la procédure, la forme du titre de séjour/travail (1 seul document) mais pas sur le fonds. Les règles comprenant les dispenses n’ont pour la plupart pas changé (sauf en Flandre)</a:t>
            </a:r>
          </a:p>
        </p:txBody>
      </p:sp>
      <p:sp>
        <p:nvSpPr>
          <p:cNvPr id="4" name="Espace réservé du numéro de diapositive 3"/>
          <p:cNvSpPr>
            <a:spLocks noGrp="1"/>
          </p:cNvSpPr>
          <p:nvPr>
            <p:ph type="sldNum" sz="quarter" idx="5"/>
          </p:nvPr>
        </p:nvSpPr>
        <p:spPr/>
        <p:txBody>
          <a:bodyPr/>
          <a:lstStyle/>
          <a:p>
            <a:fld id="{43214B16-BF43-4188-A998-A9DA1994BC75}" type="slidenum">
              <a:rPr lang="fr-FR" smtClean="0"/>
              <a:t>5</a:t>
            </a:fld>
            <a:endParaRPr lang="fr-FR" dirty="0"/>
          </a:p>
        </p:txBody>
      </p:sp>
    </p:spTree>
    <p:extLst>
      <p:ext uri="{BB962C8B-B14F-4D97-AF65-F5344CB8AC3E}">
        <p14:creationId xmlns:p14="http://schemas.microsoft.com/office/powerpoint/2010/main" val="387400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Modification de la procédure, la forme du titre de séjour/travail (1 seul document) mais pas sur le fonds. Les règles comprenant les dispenses n’ont pour la plupart pas changé (sauf en Flandre)</a:t>
            </a:r>
          </a:p>
        </p:txBody>
      </p:sp>
      <p:sp>
        <p:nvSpPr>
          <p:cNvPr id="4" name="Espace réservé du numéro de diapositive 3"/>
          <p:cNvSpPr>
            <a:spLocks noGrp="1"/>
          </p:cNvSpPr>
          <p:nvPr>
            <p:ph type="sldNum" sz="quarter" idx="5"/>
          </p:nvPr>
        </p:nvSpPr>
        <p:spPr/>
        <p:txBody>
          <a:bodyPr/>
          <a:lstStyle/>
          <a:p>
            <a:fld id="{43214B16-BF43-4188-A998-A9DA1994BC75}" type="slidenum">
              <a:rPr lang="fr-FR" smtClean="0"/>
              <a:t>6</a:t>
            </a:fld>
            <a:endParaRPr lang="fr-FR" dirty="0"/>
          </a:p>
        </p:txBody>
      </p:sp>
    </p:spTree>
    <p:extLst>
      <p:ext uri="{BB962C8B-B14F-4D97-AF65-F5344CB8AC3E}">
        <p14:creationId xmlns:p14="http://schemas.microsoft.com/office/powerpoint/2010/main" val="55733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Modification de la procédure, la forme du titre de séjour/travail (1 seul document) mais pas sur le fonds. Les règles comprenant les dispenses n’ont pour la plupart pas changé (sauf en Flandre)</a:t>
            </a:r>
          </a:p>
        </p:txBody>
      </p:sp>
      <p:sp>
        <p:nvSpPr>
          <p:cNvPr id="4" name="Espace réservé du numéro de diapositive 3"/>
          <p:cNvSpPr>
            <a:spLocks noGrp="1"/>
          </p:cNvSpPr>
          <p:nvPr>
            <p:ph type="sldNum" sz="quarter" idx="5"/>
          </p:nvPr>
        </p:nvSpPr>
        <p:spPr/>
        <p:txBody>
          <a:bodyPr/>
          <a:lstStyle/>
          <a:p>
            <a:fld id="{43214B16-BF43-4188-A998-A9DA1994BC75}" type="slidenum">
              <a:rPr lang="fr-FR" smtClean="0"/>
              <a:t>7</a:t>
            </a:fld>
            <a:endParaRPr lang="fr-FR" dirty="0"/>
          </a:p>
        </p:txBody>
      </p:sp>
    </p:spTree>
    <p:extLst>
      <p:ext uri="{BB962C8B-B14F-4D97-AF65-F5344CB8AC3E}">
        <p14:creationId xmlns:p14="http://schemas.microsoft.com/office/powerpoint/2010/main" val="2220793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43214B16-BF43-4188-A998-A9DA1994BC75}" type="slidenum">
              <a:rPr lang="fr-FR" smtClean="0"/>
              <a:t>8</a:t>
            </a:fld>
            <a:endParaRPr lang="fr-FR" dirty="0"/>
          </a:p>
        </p:txBody>
      </p:sp>
    </p:spTree>
    <p:extLst>
      <p:ext uri="{BB962C8B-B14F-4D97-AF65-F5344CB8AC3E}">
        <p14:creationId xmlns:p14="http://schemas.microsoft.com/office/powerpoint/2010/main" val="1309614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Espace réservé de l'image des diapositives 1"/>
          <p:cNvSpPr>
            <a:spLocks noGrp="1" noRot="1" noChangeAspect="1" noTextEdit="1"/>
          </p:cNvSpPr>
          <p:nvPr>
            <p:ph type="sldImg"/>
          </p:nvPr>
        </p:nvSpPr>
        <p:spPr>
          <a:ln/>
        </p:spPr>
      </p:sp>
      <p:sp>
        <p:nvSpPr>
          <p:cNvPr id="166915" name="Espace réservé des commentaires 2"/>
          <p:cNvSpPr>
            <a:spLocks noGrp="1"/>
          </p:cNvSpPr>
          <p:nvPr>
            <p:ph type="body" idx="1"/>
          </p:nvPr>
        </p:nvSpPr>
        <p:spPr>
          <a:noFill/>
        </p:spPr>
        <p:txBody>
          <a:bodyPr/>
          <a:lstStyle/>
          <a:p>
            <a:r>
              <a:rPr lang="fr-BE" altLang="fr-FR" sz="1000" b="1" u="sng" smtClean="0">
                <a:latin typeface="Calibri" pitchFamily="34" charset="0"/>
              </a:rPr>
              <a:t>Annexe 9 – FJ</a:t>
            </a:r>
          </a:p>
          <a:p>
            <a:endParaRPr lang="fr-BE" altLang="fr-FR" sz="1000" smtClean="0">
              <a:latin typeface="Calibri" pitchFamily="34" charset="0"/>
            </a:endParaRPr>
          </a:p>
          <a:p>
            <a:r>
              <a:rPr lang="fr-BE" altLang="fr-FR" sz="1000" smtClean="0">
                <a:latin typeface="Calibri" pitchFamily="34" charset="0"/>
              </a:rPr>
              <a:t>But = soutenir les Ers en mettant en place une série de mesures visant à réduire leurs charges supplémentaires et à améliorer la flexibilité. Nouvelle forme d’emploi qui permet à un T déjà occupé auprès de pls autres Er d’exercer 1 emploi à des conditions avantageuses dans le secteur de l’Horeca.</a:t>
            </a:r>
          </a:p>
          <a:p>
            <a:endParaRPr lang="fr-BE" altLang="fr-FR" sz="1000" smtClean="0">
              <a:latin typeface="Calibri" pitchFamily="34" charset="0"/>
            </a:endParaRPr>
          </a:p>
          <a:p>
            <a:r>
              <a:rPr lang="fr-BE" altLang="fr-FR" sz="1000" smtClean="0">
                <a:latin typeface="Calibri" pitchFamily="34" charset="0"/>
              </a:rPr>
              <a:t>Er visés par la mesure = Er du secteur Horeca ainsi que les agences de travail intérimaire pour les T qu’elles mettent à la disposition d’un utilisateur de l’Horeca.</a:t>
            </a:r>
          </a:p>
          <a:p>
            <a:endParaRPr lang="fr-BE" altLang="fr-FR" sz="1000" smtClean="0">
              <a:latin typeface="Calibri" pitchFamily="34" charset="0"/>
            </a:endParaRPr>
          </a:p>
          <a:p>
            <a:r>
              <a:rPr lang="fr-BE" altLang="fr-FR" sz="1000" smtClean="0">
                <a:latin typeface="Calibri" pitchFamily="34" charset="0"/>
              </a:rPr>
              <a:t>Condition T-3: on ne prend pas non plus les jeunes soumis à l’obligation scolaire à tps partiel.</a:t>
            </a:r>
          </a:p>
        </p:txBody>
      </p:sp>
      <p:sp>
        <p:nvSpPr>
          <p:cNvPr id="166916" name="Espace réservé de la date 3"/>
          <p:cNvSpPr>
            <a:spLocks noGrp="1"/>
          </p:cNvSpPr>
          <p:nvPr>
            <p:ph type="dt" sz="quarter" idx="1"/>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fr-FR" smtClean="0"/>
              <a:t>22/09/2016</a:t>
            </a:r>
          </a:p>
        </p:txBody>
      </p:sp>
      <p:sp>
        <p:nvSpPr>
          <p:cNvPr id="166917" name="Espace réservé du pied de page 4"/>
          <p:cNvSpPr>
            <a:spLocks noGrp="1"/>
          </p:cNvSpPr>
          <p:nvPr>
            <p:ph type="ftr" sz="quarter" idx="4"/>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fr-FR" smtClean="0"/>
              <a:t>www.referencessociales.be</a:t>
            </a:r>
          </a:p>
        </p:txBody>
      </p:sp>
      <p:sp>
        <p:nvSpPr>
          <p:cNvPr id="166918" name="Espace réservé du numéro de diapositive 5"/>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341F447-B9E4-485E-8A25-EF3B7C821B54}" type="slidenum">
              <a:rPr lang="fr-FR" altLang="fr-FR" smtClean="0"/>
              <a:pPr/>
              <a:t>10</a:t>
            </a:fld>
            <a:endParaRPr lang="fr-FR"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Espace réservé de l'image des diapositives 1"/>
          <p:cNvSpPr>
            <a:spLocks noGrp="1" noRot="1" noChangeAspect="1" noTextEdit="1"/>
          </p:cNvSpPr>
          <p:nvPr>
            <p:ph type="sldImg"/>
          </p:nvPr>
        </p:nvSpPr>
        <p:spPr>
          <a:ln/>
        </p:spPr>
      </p:sp>
      <p:sp>
        <p:nvSpPr>
          <p:cNvPr id="167939" name="Espace réservé des commentaires 2"/>
          <p:cNvSpPr>
            <a:spLocks noGrp="1"/>
          </p:cNvSpPr>
          <p:nvPr>
            <p:ph type="body" idx="1"/>
          </p:nvPr>
        </p:nvSpPr>
        <p:spPr>
          <a:noFill/>
        </p:spPr>
        <p:txBody>
          <a:bodyPr/>
          <a:lstStyle/>
          <a:p>
            <a:r>
              <a:rPr lang="fr-BE" altLang="fr-FR" sz="1000" smtClean="0">
                <a:latin typeface="Calibri" pitchFamily="34" charset="0"/>
              </a:rPr>
              <a:t>FS: ne porte pas préjudice au fait qu’éventuellement des suppléments et/ou primes conventionnels peuvent être dus (ex: supplément pour du travail de nuit, PFA,…).</a:t>
            </a:r>
          </a:p>
          <a:p>
            <a:endParaRPr lang="fr-BE" altLang="fr-FR" sz="1000" smtClean="0">
              <a:latin typeface="Calibri" pitchFamily="34" charset="0"/>
            </a:endParaRPr>
          </a:p>
          <a:p>
            <a:r>
              <a:rPr lang="fr-BE" altLang="fr-FR" sz="1000" smtClean="0">
                <a:latin typeface="Calibri" pitchFamily="34" charset="0"/>
              </a:rPr>
              <a:t>Prestations dans le cadre d’un FJ ouvrent aussi le droit à des jours de VA. Pécule de VA payé en même tps que le FS </a:t>
            </a:r>
            <a:r>
              <a:rPr lang="fr-BE" altLang="fr-FR" sz="1000" smtClean="0">
                <a:latin typeface="Calibri" pitchFamily="34" charset="0"/>
                <a:sym typeface="Wingdings" pitchFamily="2" charset="2"/>
              </a:rPr>
              <a:t> </a:t>
            </a:r>
            <a:r>
              <a:rPr lang="fr-BE" altLang="fr-FR" sz="1000" smtClean="0">
                <a:latin typeface="Calibri" pitchFamily="34" charset="0"/>
              </a:rPr>
              <a:t>au moment où le T prend ainsi 1 jour de VA chez l’Er auprès duquel il exerce le FJ ou chez un autre Er, il n’y a plus lieu de payer de salaire et pas non plus de DPVA. </a:t>
            </a:r>
          </a:p>
          <a:p>
            <a:endParaRPr lang="fr-BE" altLang="fr-FR" sz="1000" smtClean="0">
              <a:latin typeface="Calibri" pitchFamily="34" charset="0"/>
            </a:endParaRPr>
          </a:p>
          <a:p>
            <a:pPr marL="0" lvl="1"/>
            <a:r>
              <a:rPr lang="fr-BE" altLang="fr-FR" sz="1000" smtClean="0">
                <a:latin typeface="Calibri" pitchFamily="34" charset="0"/>
                <a:sym typeface="Wingdings" pitchFamily="2" charset="2"/>
              </a:rPr>
              <a:t>Dimona journalière: OK date de fin jour suivant si &lt; 24h entre début et fin.</a:t>
            </a:r>
          </a:p>
          <a:p>
            <a:endParaRPr lang="fr-BE" altLang="fr-FR" sz="1000" smtClean="0">
              <a:latin typeface="Calibri" pitchFamily="34" charset="0"/>
            </a:endParaRPr>
          </a:p>
          <a:p>
            <a:r>
              <a:rPr lang="fr-BE" altLang="fr-FR" sz="1000" smtClean="0">
                <a:latin typeface="Calibri" pitchFamily="34" charset="0"/>
              </a:rPr>
              <a:t>Acceptation (</a:t>
            </a:r>
            <a:r>
              <a:rPr lang="fr-BE" altLang="fr-FR" sz="1000" b="1" smtClean="0">
                <a:latin typeface="Calibri" pitchFamily="34" charset="0"/>
              </a:rPr>
              <a:t>mention OK</a:t>
            </a:r>
            <a:r>
              <a:rPr lang="fr-BE" altLang="fr-FR" sz="1000" smtClean="0">
                <a:latin typeface="Calibri" pitchFamily="34" charset="0"/>
              </a:rPr>
              <a:t>) en réponse de la déclaration Dimona confirme que la cond dans le trim T-3 est remplie &gt;&lt; appréciation des cond à respecter dans le trim T relève entièrement de la responsabilité de l’Er. </a:t>
            </a:r>
          </a:p>
          <a:p>
            <a:r>
              <a:rPr lang="fr-BE" altLang="fr-FR" sz="1000" smtClean="0">
                <a:latin typeface="Calibri" pitchFamily="34" charset="0"/>
              </a:rPr>
              <a:t>Si prestations insuffisantes en T-3, Er recevra un signal de refus (</a:t>
            </a:r>
            <a:r>
              <a:rPr lang="fr-BE" altLang="fr-FR" sz="1000" b="1" smtClean="0">
                <a:latin typeface="Calibri" pitchFamily="34" charset="0"/>
              </a:rPr>
              <a:t>mention NOK</a:t>
            </a:r>
            <a:r>
              <a:rPr lang="fr-BE" altLang="fr-FR" sz="1000" smtClean="0">
                <a:latin typeface="Calibri" pitchFamily="34" charset="0"/>
              </a:rPr>
              <a:t>) lors de la déclaration Dimona. </a:t>
            </a:r>
          </a:p>
          <a:p>
            <a:r>
              <a:rPr lang="fr-BE" altLang="fr-FR" sz="1000" smtClean="0">
                <a:latin typeface="Calibri" pitchFamily="34" charset="0"/>
              </a:rPr>
              <a:t>Si Er établit une Dimona FLX alors que T remplit pas les cond pour l’exercice d’1 FJ occupation sera considérée comme occupation classique et les cotis ordinaires de SS dues pour cette occupation calculées sur le FS seront augmentées avec un %age du FS de 125 % (</a:t>
            </a:r>
            <a:r>
              <a:rPr lang="fr-BE" altLang="fr-FR" sz="1000" smtClean="0">
                <a:latin typeface="Calibri" pitchFamily="34" charset="0"/>
                <a:sym typeface="Wingdings" pitchFamily="2" charset="2"/>
              </a:rPr>
              <a:t>CS sur FS à 225 %).</a:t>
            </a:r>
          </a:p>
          <a:p>
            <a:endParaRPr lang="fr-BE" altLang="fr-FR" sz="1000" smtClean="0">
              <a:latin typeface="Calibri" pitchFamily="34" charset="0"/>
            </a:endParaRPr>
          </a:p>
          <a:p>
            <a:r>
              <a:rPr lang="fr-BE" altLang="fr-FR" sz="1000" smtClean="0">
                <a:latin typeface="Calibri" pitchFamily="34" charset="0"/>
              </a:rPr>
              <a:t>Si Dimona tardive, le caractère tardif de la Dimona lui sera signifié lors de son enregistrement </a:t>
            </a:r>
            <a:r>
              <a:rPr lang="fr-BE" altLang="fr-FR" sz="1000" smtClean="0">
                <a:latin typeface="Calibri" pitchFamily="34" charset="0"/>
                <a:sym typeface="Wingdings" pitchFamily="2" charset="2"/>
              </a:rPr>
              <a:t> sanction: cotisations ordinaires d’application.</a:t>
            </a:r>
            <a:endParaRPr lang="fr-BE" altLang="fr-FR" sz="1000" smtClean="0">
              <a:latin typeface="Calibri" pitchFamily="34" charset="0"/>
            </a:endParaRPr>
          </a:p>
        </p:txBody>
      </p:sp>
      <p:sp>
        <p:nvSpPr>
          <p:cNvPr id="167940" name="Espace réservé de la date 3"/>
          <p:cNvSpPr>
            <a:spLocks noGrp="1"/>
          </p:cNvSpPr>
          <p:nvPr>
            <p:ph type="dt" sz="quarter" idx="1"/>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fr-FR" smtClean="0"/>
              <a:t>22/09/2016</a:t>
            </a:r>
          </a:p>
        </p:txBody>
      </p:sp>
      <p:sp>
        <p:nvSpPr>
          <p:cNvPr id="167941" name="Espace réservé du pied de page 4"/>
          <p:cNvSpPr>
            <a:spLocks noGrp="1"/>
          </p:cNvSpPr>
          <p:nvPr>
            <p:ph type="ftr" sz="quarter" idx="4"/>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fr-FR" altLang="fr-FR" smtClean="0"/>
              <a:t>www.referencessociales.be</a:t>
            </a:r>
          </a:p>
        </p:txBody>
      </p:sp>
      <p:sp>
        <p:nvSpPr>
          <p:cNvPr id="167942" name="Espace réservé du numéro de diapositive 5"/>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BD90269-0DC8-468B-820F-84CDA9953945}" type="slidenum">
              <a:rPr lang="fr-FR" altLang="fr-FR" smtClean="0"/>
              <a:pPr/>
              <a:t>11</a:t>
            </a:fld>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 Fonds Bleu">
    <p:bg>
      <p:bgPr>
        <a:solidFill>
          <a:srgbClr val="00AEE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24AF5C2-5571-4AE9-96D3-58F13E79310F}"/>
              </a:ext>
            </a:extLst>
          </p:cNvPr>
          <p:cNvSpPr>
            <a:spLocks noGrp="1"/>
          </p:cNvSpPr>
          <p:nvPr>
            <p:ph type="ctrTitle" hasCustomPrompt="1"/>
          </p:nvPr>
        </p:nvSpPr>
        <p:spPr>
          <a:xfrm>
            <a:off x="1667650" y="3211093"/>
            <a:ext cx="8808574" cy="1846374"/>
          </a:xfrm>
        </p:spPr>
        <p:txBody>
          <a:bodyPr wrap="square" lIns="0" tIns="0" rIns="0" bIns="0" anchor="b">
            <a:spAutoFit/>
          </a:bodyPr>
          <a:lstStyle>
            <a:lvl1pPr algn="l">
              <a:lnSpc>
                <a:spcPct val="90000"/>
              </a:lnSpc>
              <a:defRPr sz="6666" cap="all" baseline="0">
                <a:solidFill>
                  <a:schemeClr val="bg1"/>
                </a:solidFill>
              </a:defRPr>
            </a:lvl1pPr>
          </a:lstStyle>
          <a:p>
            <a:r>
              <a:rPr lang="fr-BE" dirty="0"/>
              <a:t>TITRE DE</a:t>
            </a:r>
            <a:br>
              <a:rPr lang="fr-BE" dirty="0"/>
            </a:br>
            <a:r>
              <a:rPr lang="fr-BE" dirty="0"/>
              <a:t>PRÉSENTATION</a:t>
            </a:r>
          </a:p>
        </p:txBody>
      </p:sp>
      <p:sp>
        <p:nvSpPr>
          <p:cNvPr id="7" name="ZoneTexte 6"/>
          <p:cNvSpPr txBox="1"/>
          <p:nvPr userDrawn="1"/>
        </p:nvSpPr>
        <p:spPr>
          <a:xfrm>
            <a:off x="1547336" y="5610860"/>
            <a:ext cx="4404287" cy="3181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467" b="1" kern="1200" dirty="0">
                <a:solidFill>
                  <a:schemeClr val="bg1"/>
                </a:solidFill>
                <a:latin typeface="Century Gothic" panose="020B0502020202020204" pitchFamily="34" charset="0"/>
                <a:ea typeface="+mn-ea"/>
                <a:cs typeface="+mn-cs"/>
              </a:rPr>
              <a:t>19 mars 2019 / </a:t>
            </a:r>
            <a:r>
              <a:rPr lang="fr-BE" sz="1467" b="1" kern="1200" dirty="0" err="1">
                <a:solidFill>
                  <a:schemeClr val="bg1"/>
                </a:solidFill>
                <a:latin typeface="Century Gothic" panose="020B0502020202020204" pitchFamily="34" charset="0"/>
                <a:ea typeface="+mn-ea"/>
                <a:cs typeface="+mn-cs"/>
              </a:rPr>
              <a:t>Wierde</a:t>
            </a:r>
            <a:endParaRPr lang="fr-BE" dirty="0"/>
          </a:p>
        </p:txBody>
      </p:sp>
      <p:sp>
        <p:nvSpPr>
          <p:cNvPr id="9" name="Rectangle 8"/>
          <p:cNvSpPr/>
          <p:nvPr userDrawn="1"/>
        </p:nvSpPr>
        <p:spPr>
          <a:xfrm>
            <a:off x="7981950" y="1167062"/>
            <a:ext cx="2494274" cy="473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7650" y="2314406"/>
            <a:ext cx="1500381" cy="541848"/>
          </a:xfrm>
          <a:prstGeom prst="rect">
            <a:avLst/>
          </a:prstGeom>
        </p:spPr>
      </p:pic>
      <p:pic>
        <p:nvPicPr>
          <p:cNvPr id="11" name="Image 10">
            <a:extLst>
              <a:ext uri="{FF2B5EF4-FFF2-40B4-BE49-F238E27FC236}">
                <a16:creationId xmlns:a16="http://schemas.microsoft.com/office/drawing/2014/main" xmlns="" id="{107FBC95-ACA8-40AA-A51C-F7FFC14E5B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538" y="-401851"/>
            <a:ext cx="2590476" cy="2806349"/>
          </a:xfrm>
          <a:prstGeom prst="rect">
            <a:avLst/>
          </a:prstGeom>
        </p:spPr>
      </p:pic>
    </p:spTree>
    <p:extLst>
      <p:ext uri="{BB962C8B-B14F-4D97-AF65-F5344CB8AC3E}">
        <p14:creationId xmlns:p14="http://schemas.microsoft.com/office/powerpoint/2010/main" val="20944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fld id="{8EDDD58F-1BD7-4706-B592-C8C184872A1F}" type="datetime1">
              <a:rPr lang="fr-FR"/>
              <a:pPr>
                <a:defRPr/>
              </a:pPr>
              <a:t>06/05/2019</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878976625"/>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643839"/>
            <a:ext cx="10363200" cy="443198"/>
          </a:xfrm>
        </p:spPr>
        <p:txBody>
          <a:bodyPr/>
          <a:lstStyle/>
          <a:p>
            <a:r>
              <a:rPr lang="fr-FR" smtClean="0"/>
              <a:t>Modifiez le style du titre</a:t>
            </a:r>
            <a:endParaRPr lang="fr-BE"/>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1824A584-8C17-4A38-A1A2-FB7B652066CA}" type="datetimeFigureOut">
              <a:rPr lang="fr-BE" smtClean="0"/>
              <a:t>6/05/2019</a:t>
            </a:fld>
            <a:endParaRPr lang="fr-BE"/>
          </a:p>
        </p:txBody>
      </p:sp>
      <p:sp>
        <p:nvSpPr>
          <p:cNvPr id="5" name="Espace réservé du pied de page 4"/>
          <p:cNvSpPr>
            <a:spLocks noGrp="1"/>
          </p:cNvSpPr>
          <p:nvPr>
            <p:ph type="ftr" sz="quarter" idx="11"/>
          </p:nvPr>
        </p:nvSpPr>
        <p:spPr/>
        <p:txBody>
          <a:bodyPr/>
          <a:lstStyle/>
          <a:p>
            <a:endParaRPr lang="fr-BE"/>
          </a:p>
        </p:txBody>
      </p:sp>
    </p:spTree>
    <p:extLst>
      <p:ext uri="{BB962C8B-B14F-4D97-AF65-F5344CB8AC3E}">
        <p14:creationId xmlns:p14="http://schemas.microsoft.com/office/powerpoint/2010/main" val="10741090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de section - Fonds Bleu">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642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a:extLst>
              <a:ext uri="{FF2B5EF4-FFF2-40B4-BE49-F238E27FC236}">
                <a16:creationId xmlns:a16="http://schemas.microsoft.com/office/drawing/2014/main" xmlns="" id="{0CD2B260-8077-4142-8BC9-81680014DAA8}"/>
              </a:ext>
            </a:extLst>
          </p:cNvPr>
          <p:cNvSpPr>
            <a:spLocks noGrp="1"/>
          </p:cNvSpPr>
          <p:nvPr>
            <p:ph type="title" hasCustomPrompt="1"/>
          </p:nvPr>
        </p:nvSpPr>
        <p:spPr>
          <a:xfrm>
            <a:off x="736535" y="1822335"/>
            <a:ext cx="4645090" cy="701622"/>
          </a:xfrm>
        </p:spPr>
        <p:txBody>
          <a:bodyPr wrap="square" lIns="0" tIns="0" rIns="0" bIns="0" anchor="b">
            <a:spAutoFit/>
          </a:bodyPr>
          <a:lstStyle>
            <a:lvl1pPr>
              <a:defRPr sz="5066" cap="all" baseline="0">
                <a:solidFill>
                  <a:schemeClr val="bg1"/>
                </a:solidFill>
              </a:defRPr>
            </a:lvl1pPr>
          </a:lstStyle>
          <a:p>
            <a:r>
              <a:rPr lang="fr-FR" dirty="0"/>
              <a:t>TITRE 1</a:t>
            </a:r>
            <a:endParaRPr lang="fr-BE" dirty="0"/>
          </a:p>
        </p:txBody>
      </p:sp>
      <p:sp>
        <p:nvSpPr>
          <p:cNvPr id="3" name="Espace réservé du texte 2">
            <a:extLst>
              <a:ext uri="{FF2B5EF4-FFF2-40B4-BE49-F238E27FC236}">
                <a16:creationId xmlns:a16="http://schemas.microsoft.com/office/drawing/2014/main" xmlns="" id="{08373456-3C35-4E62-A9D2-E26739924BDB}"/>
              </a:ext>
            </a:extLst>
          </p:cNvPr>
          <p:cNvSpPr>
            <a:spLocks noGrp="1"/>
          </p:cNvSpPr>
          <p:nvPr>
            <p:ph type="body" idx="1" hasCustomPrompt="1"/>
          </p:nvPr>
        </p:nvSpPr>
        <p:spPr>
          <a:xfrm>
            <a:off x="736535" y="2558422"/>
            <a:ext cx="4645090" cy="535449"/>
          </a:xfrm>
        </p:spPr>
        <p:txBody>
          <a:bodyPr wrap="square" lIns="0" tIns="0" rIns="0" bIns="0">
            <a:spAutoFit/>
          </a:bodyPr>
          <a:lstStyle>
            <a:lvl1pPr marL="0" indent="0">
              <a:buNone/>
              <a:defRPr sz="3866" cap="all" baseline="0">
                <a:solidFill>
                  <a:schemeClr val="bg1"/>
                </a:solidFill>
              </a:defRPr>
            </a:lvl1pPr>
            <a:lvl2pPr marL="304770" indent="0">
              <a:buNone/>
              <a:defRPr sz="1333">
                <a:solidFill>
                  <a:schemeClr val="tx1">
                    <a:tint val="75000"/>
                  </a:schemeClr>
                </a:solidFill>
              </a:defRPr>
            </a:lvl2pPr>
            <a:lvl3pPr marL="609539" indent="0">
              <a:buNone/>
              <a:defRPr sz="1200">
                <a:solidFill>
                  <a:schemeClr val="tx1">
                    <a:tint val="75000"/>
                  </a:schemeClr>
                </a:solidFill>
              </a:defRPr>
            </a:lvl3pPr>
            <a:lvl4pPr marL="914309" indent="0">
              <a:buNone/>
              <a:defRPr sz="1067">
                <a:solidFill>
                  <a:schemeClr val="tx1">
                    <a:tint val="75000"/>
                  </a:schemeClr>
                </a:solidFill>
              </a:defRPr>
            </a:lvl4pPr>
            <a:lvl5pPr marL="1219078" indent="0">
              <a:buNone/>
              <a:defRPr sz="1067">
                <a:solidFill>
                  <a:schemeClr val="tx1">
                    <a:tint val="75000"/>
                  </a:schemeClr>
                </a:solidFill>
              </a:defRPr>
            </a:lvl5pPr>
            <a:lvl6pPr marL="1523848" indent="0">
              <a:buNone/>
              <a:defRPr sz="1067">
                <a:solidFill>
                  <a:schemeClr val="tx1">
                    <a:tint val="75000"/>
                  </a:schemeClr>
                </a:solidFill>
              </a:defRPr>
            </a:lvl6pPr>
            <a:lvl7pPr marL="1828617" indent="0">
              <a:buNone/>
              <a:defRPr sz="1067">
                <a:solidFill>
                  <a:schemeClr val="tx1">
                    <a:tint val="75000"/>
                  </a:schemeClr>
                </a:solidFill>
              </a:defRPr>
            </a:lvl7pPr>
            <a:lvl8pPr marL="2133387" indent="0">
              <a:buNone/>
              <a:defRPr sz="1067">
                <a:solidFill>
                  <a:schemeClr val="tx1">
                    <a:tint val="75000"/>
                  </a:schemeClr>
                </a:solidFill>
              </a:defRPr>
            </a:lvl8pPr>
            <a:lvl9pPr marL="2438156" indent="0">
              <a:buNone/>
              <a:defRPr sz="1067">
                <a:solidFill>
                  <a:schemeClr val="tx1">
                    <a:tint val="75000"/>
                  </a:schemeClr>
                </a:solidFill>
              </a:defRPr>
            </a:lvl9pPr>
          </a:lstStyle>
          <a:p>
            <a:pPr lvl="0"/>
            <a:r>
              <a:rPr lang="fr-FR" dirty="0"/>
              <a:t>SOUS-TITRE 1</a:t>
            </a:r>
          </a:p>
        </p:txBody>
      </p:sp>
      <p:sp>
        <p:nvSpPr>
          <p:cNvPr id="6" name="Espace réservé pour une image  4">
            <a:extLst>
              <a:ext uri="{FF2B5EF4-FFF2-40B4-BE49-F238E27FC236}">
                <a16:creationId xmlns:a16="http://schemas.microsoft.com/office/drawing/2014/main" xmlns="" id="{D3439D7A-B207-4EAE-89E9-EAEBF6F2DA9C}"/>
              </a:ext>
            </a:extLst>
          </p:cNvPr>
          <p:cNvSpPr>
            <a:spLocks noGrp="1"/>
          </p:cNvSpPr>
          <p:nvPr>
            <p:ph type="pic" sz="quarter" idx="11"/>
          </p:nvPr>
        </p:nvSpPr>
        <p:spPr>
          <a:xfrm>
            <a:off x="6429374" y="0"/>
            <a:ext cx="5762625" cy="6858000"/>
          </a:xfrm>
        </p:spPr>
        <p:txBody>
          <a:bodyPr/>
          <a:lstStyle>
            <a:lvl1pPr marL="0" indent="0" algn="ctr">
              <a:buNone/>
              <a:defRPr>
                <a:solidFill>
                  <a:schemeClr val="accent1"/>
                </a:solidFill>
              </a:defRPr>
            </a:lvl1pPr>
          </a:lstStyle>
          <a:p>
            <a:r>
              <a:rPr lang="fr-FR" dirty="0"/>
              <a:t>Cliquez sur l'icône pour ajouter une image</a:t>
            </a:r>
            <a:endParaRPr lang="fr-BE" dirty="0"/>
          </a:p>
        </p:txBody>
      </p:sp>
      <p:pic>
        <p:nvPicPr>
          <p:cNvPr id="7" name="Image 6">
            <a:extLst>
              <a:ext uri="{FF2B5EF4-FFF2-40B4-BE49-F238E27FC236}">
                <a16:creationId xmlns:a16="http://schemas.microsoft.com/office/drawing/2014/main" xmlns="" id="{5B607D08-6F0B-40A9-8F5D-D882794107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65" y="5505058"/>
            <a:ext cx="2020312" cy="1547303"/>
          </a:xfrm>
          <a:prstGeom prst="rect">
            <a:avLst/>
          </a:prstGeom>
        </p:spPr>
      </p:pic>
      <p:sp>
        <p:nvSpPr>
          <p:cNvPr id="10" name="Rectangle 9">
            <a:extLst>
              <a:ext uri="{FF2B5EF4-FFF2-40B4-BE49-F238E27FC236}">
                <a16:creationId xmlns:a16="http://schemas.microsoft.com/office/drawing/2014/main" xmlns="" id="{83099B5E-CAD4-44CB-B0B2-9C23E4017BCA}"/>
              </a:ext>
            </a:extLst>
          </p:cNvPr>
          <p:cNvSpPr/>
          <p:nvPr userDrawn="1"/>
        </p:nvSpPr>
        <p:spPr>
          <a:xfrm>
            <a:off x="6363478" y="5975893"/>
            <a:ext cx="5828522" cy="58173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49" tIns="30475" rIns="60949" bIns="30475" numCol="1" spcCol="0" rtlCol="0" fromWordArt="0" anchor="ctr" anchorCtr="0" forceAA="0" compatLnSpc="1">
            <a:prstTxWarp prst="textNoShape">
              <a:avLst/>
            </a:prstTxWarp>
            <a:noAutofit/>
          </a:bodyPr>
          <a:lstStyle/>
          <a:p>
            <a:pPr algn="ctr"/>
            <a:endParaRPr lang="fr-BE" sz="1200"/>
          </a:p>
        </p:txBody>
      </p:sp>
      <p:pic>
        <p:nvPicPr>
          <p:cNvPr id="11" name="Image 10">
            <a:extLst>
              <a:ext uri="{FF2B5EF4-FFF2-40B4-BE49-F238E27FC236}">
                <a16:creationId xmlns:a16="http://schemas.microsoft.com/office/drawing/2014/main" xmlns="" id="{D94249D2-941F-4988-A81C-5B0FAD46A1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14100" y="6069284"/>
            <a:ext cx="756000" cy="273022"/>
          </a:xfrm>
          <a:prstGeom prst="rect">
            <a:avLst/>
          </a:prstGeom>
        </p:spPr>
      </p:pic>
      <p:sp>
        <p:nvSpPr>
          <p:cNvPr id="12" name="ZoneTexte 11">
            <a:extLst>
              <a:ext uri="{FF2B5EF4-FFF2-40B4-BE49-F238E27FC236}">
                <a16:creationId xmlns:a16="http://schemas.microsoft.com/office/drawing/2014/main" xmlns="" id="{99698C84-09D2-4965-A2D7-8DDDA2A21812}"/>
              </a:ext>
            </a:extLst>
          </p:cNvPr>
          <p:cNvSpPr txBox="1"/>
          <p:nvPr userDrawn="1"/>
        </p:nvSpPr>
        <p:spPr>
          <a:xfrm>
            <a:off x="8126971" y="6314313"/>
            <a:ext cx="2901820" cy="215444"/>
          </a:xfrm>
          <a:prstGeom prst="rect">
            <a:avLst/>
          </a:prstGeom>
          <a:noFill/>
        </p:spPr>
        <p:txBody>
          <a:bodyPr wrap="square" rtlCol="0">
            <a:spAutoFit/>
          </a:bodyPr>
          <a:lstStyle/>
          <a:p>
            <a:pPr algn="ctr"/>
            <a:r>
              <a:rPr lang="fr-BE" sz="800" b="1" dirty="0">
                <a:solidFill>
                  <a:schemeClr val="bg1"/>
                </a:solidFill>
              </a:rPr>
              <a:t>Entreprendre et réussir ensemble</a:t>
            </a:r>
          </a:p>
        </p:txBody>
      </p:sp>
    </p:spTree>
    <p:extLst>
      <p:ext uri="{BB962C8B-B14F-4D97-AF65-F5344CB8AC3E}">
        <p14:creationId xmlns:p14="http://schemas.microsoft.com/office/powerpoint/2010/main" val="427698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7B16D35-E286-4059-928C-089F35A7D781}"/>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xmlns="" id="{30A5AC24-8B08-49C7-97A0-21E2C5A8DC47}"/>
              </a:ext>
            </a:extLst>
          </p:cNvPr>
          <p:cNvSpPr>
            <a:spLocks noGrp="1"/>
          </p:cNvSpPr>
          <p:nvPr>
            <p:ph idx="1"/>
          </p:nvPr>
        </p:nvSpPr>
        <p:spPr>
          <a:xfrm>
            <a:off x="1679575" y="1779255"/>
            <a:ext cx="8808508" cy="404304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8" name="Espace réservé de la date 7">
            <a:extLst>
              <a:ext uri="{FF2B5EF4-FFF2-40B4-BE49-F238E27FC236}">
                <a16:creationId xmlns:a16="http://schemas.microsoft.com/office/drawing/2014/main" xmlns="" id="{85817EF0-FF11-44B3-9968-D613F9CEE99D}"/>
              </a:ext>
            </a:extLst>
          </p:cNvPr>
          <p:cNvSpPr>
            <a:spLocks noGrp="1"/>
          </p:cNvSpPr>
          <p:nvPr>
            <p:ph type="dt" sz="half" idx="14"/>
          </p:nvPr>
        </p:nvSpPr>
        <p:spPr/>
        <p:txBody>
          <a:bodyPr/>
          <a:lstStyle/>
          <a:p>
            <a:fld id="{4030497C-B359-4AF4-925F-303E3528CA30}" type="datetimeFigureOut">
              <a:rPr lang="fr-BE" smtClean="0"/>
              <a:t>6/05/2019</a:t>
            </a:fld>
            <a:endParaRPr lang="fr-BE"/>
          </a:p>
        </p:txBody>
      </p:sp>
      <p:sp>
        <p:nvSpPr>
          <p:cNvPr id="9" name="Espace réservé du pied de page 8">
            <a:extLst>
              <a:ext uri="{FF2B5EF4-FFF2-40B4-BE49-F238E27FC236}">
                <a16:creationId xmlns:a16="http://schemas.microsoft.com/office/drawing/2014/main" xmlns="" id="{D7FEF126-D829-4365-98A5-5E5BC692A631}"/>
              </a:ext>
            </a:extLst>
          </p:cNvPr>
          <p:cNvSpPr>
            <a:spLocks noGrp="1"/>
          </p:cNvSpPr>
          <p:nvPr>
            <p:ph type="ftr" sz="quarter" idx="15"/>
          </p:nvPr>
        </p:nvSpPr>
        <p:spPr/>
        <p:txBody>
          <a:bodyPr/>
          <a:lstStyle/>
          <a:p>
            <a:endParaRPr lang="fr-BE"/>
          </a:p>
        </p:txBody>
      </p:sp>
      <p:sp>
        <p:nvSpPr>
          <p:cNvPr id="10" name="Espace réservé du texte 2">
            <a:extLst>
              <a:ext uri="{FF2B5EF4-FFF2-40B4-BE49-F238E27FC236}">
                <a16:creationId xmlns:a16="http://schemas.microsoft.com/office/drawing/2014/main" xmlns="" id="{362A2F45-A540-4CEA-8265-D575DD6207F7}"/>
              </a:ext>
            </a:extLst>
          </p:cNvPr>
          <p:cNvSpPr>
            <a:spLocks noGrp="1"/>
          </p:cNvSpPr>
          <p:nvPr>
            <p:ph type="body" idx="12" hasCustomPrompt="1"/>
          </p:nvPr>
        </p:nvSpPr>
        <p:spPr>
          <a:xfrm>
            <a:off x="407368" y="1343363"/>
            <a:ext cx="11352832" cy="258492"/>
          </a:xfrm>
        </p:spPr>
        <p:txBody>
          <a:bodyPr wrap="square" lIns="0" tIns="0" rIns="0" bIns="0">
            <a:spAutoFit/>
          </a:bodyPr>
          <a:lstStyle>
            <a:lvl1pPr marL="0" indent="0">
              <a:buNone/>
              <a:defRPr sz="1866" b="0" cap="all" baseline="0">
                <a:solidFill>
                  <a:schemeClr val="accent1"/>
                </a:solidFill>
              </a:defRPr>
            </a:lvl1pPr>
            <a:lvl2pPr marL="304770" indent="0">
              <a:buNone/>
              <a:defRPr sz="1333">
                <a:solidFill>
                  <a:schemeClr val="tx1">
                    <a:tint val="75000"/>
                  </a:schemeClr>
                </a:solidFill>
              </a:defRPr>
            </a:lvl2pPr>
            <a:lvl3pPr marL="609539" indent="0">
              <a:buNone/>
              <a:defRPr sz="1200">
                <a:solidFill>
                  <a:schemeClr val="tx1">
                    <a:tint val="75000"/>
                  </a:schemeClr>
                </a:solidFill>
              </a:defRPr>
            </a:lvl3pPr>
            <a:lvl4pPr marL="914309" indent="0">
              <a:buNone/>
              <a:defRPr sz="1067">
                <a:solidFill>
                  <a:schemeClr val="tx1">
                    <a:tint val="75000"/>
                  </a:schemeClr>
                </a:solidFill>
              </a:defRPr>
            </a:lvl4pPr>
            <a:lvl5pPr marL="1219078" indent="0">
              <a:buNone/>
              <a:defRPr sz="1067">
                <a:solidFill>
                  <a:schemeClr val="tx1">
                    <a:tint val="75000"/>
                  </a:schemeClr>
                </a:solidFill>
              </a:defRPr>
            </a:lvl5pPr>
            <a:lvl6pPr marL="1523848" indent="0">
              <a:buNone/>
              <a:defRPr sz="1067">
                <a:solidFill>
                  <a:schemeClr val="tx1">
                    <a:tint val="75000"/>
                  </a:schemeClr>
                </a:solidFill>
              </a:defRPr>
            </a:lvl6pPr>
            <a:lvl7pPr marL="1828617" indent="0">
              <a:buNone/>
              <a:defRPr sz="1067">
                <a:solidFill>
                  <a:schemeClr val="tx1">
                    <a:tint val="75000"/>
                  </a:schemeClr>
                </a:solidFill>
              </a:defRPr>
            </a:lvl7pPr>
            <a:lvl8pPr marL="2133387" indent="0">
              <a:buNone/>
              <a:defRPr sz="1067">
                <a:solidFill>
                  <a:schemeClr val="tx1">
                    <a:tint val="75000"/>
                  </a:schemeClr>
                </a:solidFill>
              </a:defRPr>
            </a:lvl8pPr>
            <a:lvl9pPr marL="2438156" indent="0">
              <a:buNone/>
              <a:defRPr sz="1067">
                <a:solidFill>
                  <a:schemeClr val="tx1">
                    <a:tint val="75000"/>
                  </a:schemeClr>
                </a:solidFill>
              </a:defRPr>
            </a:lvl9pPr>
          </a:lstStyle>
          <a:p>
            <a:pPr lvl="0"/>
            <a:r>
              <a:rPr lang="fr-FR" dirty="0"/>
              <a:t>SOUS-TITRE 1</a:t>
            </a:r>
          </a:p>
        </p:txBody>
      </p:sp>
    </p:spTree>
    <p:extLst>
      <p:ext uri="{BB962C8B-B14F-4D97-AF65-F5344CB8AC3E}">
        <p14:creationId xmlns:p14="http://schemas.microsoft.com/office/powerpoint/2010/main" val="123117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 2 Graphiqu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8ED5EB9-384B-4AFB-B53F-88CB9F84E9B8}"/>
              </a:ext>
            </a:extLst>
          </p:cNvPr>
          <p:cNvSpPr>
            <a:spLocks noGrp="1"/>
          </p:cNvSpPr>
          <p:nvPr>
            <p:ph type="title"/>
          </p:nvPr>
        </p:nvSpPr>
        <p:spPr/>
        <p:txBody>
          <a:bodyPr/>
          <a:lstStyle/>
          <a:p>
            <a:r>
              <a:rPr lang="fr-FR"/>
              <a:t>Modifiez le style du titre</a:t>
            </a:r>
            <a:endParaRPr lang="fr-BE"/>
          </a:p>
        </p:txBody>
      </p:sp>
      <p:sp>
        <p:nvSpPr>
          <p:cNvPr id="6" name="Espace réservé de la date 5">
            <a:extLst>
              <a:ext uri="{FF2B5EF4-FFF2-40B4-BE49-F238E27FC236}">
                <a16:creationId xmlns:a16="http://schemas.microsoft.com/office/drawing/2014/main" xmlns="" id="{BB865CD0-B430-4831-B830-F7F83571B013}"/>
              </a:ext>
            </a:extLst>
          </p:cNvPr>
          <p:cNvSpPr>
            <a:spLocks noGrp="1"/>
          </p:cNvSpPr>
          <p:nvPr>
            <p:ph type="dt" sz="half" idx="10"/>
          </p:nvPr>
        </p:nvSpPr>
        <p:spPr/>
        <p:txBody>
          <a:bodyPr/>
          <a:lstStyle/>
          <a:p>
            <a:fld id="{4030497C-B359-4AF4-925F-303E3528CA30}" type="datetimeFigureOut">
              <a:rPr lang="fr-BE" smtClean="0"/>
              <a:t>6/05/2019</a:t>
            </a:fld>
            <a:endParaRPr lang="fr-BE"/>
          </a:p>
        </p:txBody>
      </p:sp>
      <p:sp>
        <p:nvSpPr>
          <p:cNvPr id="7" name="Espace réservé du pied de page 6">
            <a:extLst>
              <a:ext uri="{FF2B5EF4-FFF2-40B4-BE49-F238E27FC236}">
                <a16:creationId xmlns:a16="http://schemas.microsoft.com/office/drawing/2014/main" xmlns="" id="{CAC4C499-7DAE-4C5C-9D25-F73F08755275}"/>
              </a:ext>
            </a:extLst>
          </p:cNvPr>
          <p:cNvSpPr>
            <a:spLocks noGrp="1"/>
          </p:cNvSpPr>
          <p:nvPr>
            <p:ph type="ftr" sz="quarter" idx="11"/>
          </p:nvPr>
        </p:nvSpPr>
        <p:spPr/>
        <p:txBody>
          <a:bodyPr/>
          <a:lstStyle/>
          <a:p>
            <a:endParaRPr lang="fr-BE"/>
          </a:p>
        </p:txBody>
      </p:sp>
      <p:sp>
        <p:nvSpPr>
          <p:cNvPr id="8" name="Espace réservé du texte 2">
            <a:extLst>
              <a:ext uri="{FF2B5EF4-FFF2-40B4-BE49-F238E27FC236}">
                <a16:creationId xmlns:a16="http://schemas.microsoft.com/office/drawing/2014/main" xmlns="" id="{06C68AA8-9612-4C6D-AF4D-2F943B21E31C}"/>
              </a:ext>
            </a:extLst>
          </p:cNvPr>
          <p:cNvSpPr>
            <a:spLocks noGrp="1"/>
          </p:cNvSpPr>
          <p:nvPr>
            <p:ph type="body" idx="13" hasCustomPrompt="1"/>
          </p:nvPr>
        </p:nvSpPr>
        <p:spPr>
          <a:xfrm>
            <a:off x="1679510" y="4838783"/>
            <a:ext cx="2447990" cy="221565"/>
          </a:xfrm>
        </p:spPr>
        <p:txBody>
          <a:bodyPr wrap="square" lIns="0" tIns="0" rIns="0" bIns="0">
            <a:spAutoFit/>
          </a:bodyPr>
          <a:lstStyle>
            <a:lvl1pPr marL="0" indent="0">
              <a:spcBef>
                <a:spcPts val="0"/>
              </a:spcBef>
              <a:buNone/>
              <a:defRPr sz="1600" b="1" cap="all" baseline="0">
                <a:solidFill>
                  <a:schemeClr val="tx1"/>
                </a:solidFill>
              </a:defRPr>
            </a:lvl1pPr>
            <a:lvl2pPr marL="0" indent="0">
              <a:spcBef>
                <a:spcPts val="0"/>
              </a:spcBef>
              <a:buNone/>
              <a:defRPr sz="1600" b="1">
                <a:solidFill>
                  <a:schemeClr val="tx1"/>
                </a:solidFill>
              </a:defRPr>
            </a:lvl2pPr>
            <a:lvl3pPr marL="0" indent="0">
              <a:spcBef>
                <a:spcPts val="0"/>
              </a:spcBef>
              <a:buNone/>
              <a:defRPr sz="1600" b="1">
                <a:solidFill>
                  <a:schemeClr val="tx1"/>
                </a:solidFill>
              </a:defRPr>
            </a:lvl3pPr>
            <a:lvl4pPr marL="0" indent="0">
              <a:spcBef>
                <a:spcPts val="0"/>
              </a:spcBef>
              <a:buNone/>
              <a:defRPr sz="1600" b="1">
                <a:solidFill>
                  <a:schemeClr val="tx1"/>
                </a:solidFill>
              </a:defRPr>
            </a:lvl4pPr>
            <a:lvl5pPr marL="0" indent="0">
              <a:spcBef>
                <a:spcPts val="0"/>
              </a:spcBef>
              <a:buNone/>
              <a:defRPr sz="1600" b="1">
                <a:solidFill>
                  <a:schemeClr val="tx1"/>
                </a:solidFill>
              </a:defRPr>
            </a:lvl5pPr>
            <a:lvl6pPr marL="0" indent="0">
              <a:spcBef>
                <a:spcPts val="0"/>
              </a:spcBef>
              <a:buNone/>
              <a:defRPr sz="1600" b="1">
                <a:solidFill>
                  <a:schemeClr val="tx1"/>
                </a:solidFill>
              </a:defRPr>
            </a:lvl6pPr>
            <a:lvl7pPr marL="0" indent="0">
              <a:spcBef>
                <a:spcPts val="0"/>
              </a:spcBef>
              <a:buNone/>
              <a:defRPr sz="1600" b="1">
                <a:solidFill>
                  <a:schemeClr val="tx1"/>
                </a:solidFill>
              </a:defRPr>
            </a:lvl7pPr>
            <a:lvl8pPr marL="0" indent="0">
              <a:spcBef>
                <a:spcPts val="0"/>
              </a:spcBef>
              <a:buNone/>
              <a:defRPr sz="1600" b="1">
                <a:solidFill>
                  <a:schemeClr val="tx1"/>
                </a:solidFill>
              </a:defRPr>
            </a:lvl8pPr>
            <a:lvl9pPr marL="0" indent="0">
              <a:spcBef>
                <a:spcPts val="0"/>
              </a:spcBef>
              <a:buNone/>
              <a:defRPr sz="1600" b="1">
                <a:solidFill>
                  <a:schemeClr val="tx1"/>
                </a:solidFill>
              </a:defRPr>
            </a:lvl9pPr>
          </a:lstStyle>
          <a:p>
            <a:pPr lvl="0"/>
            <a:r>
              <a:rPr lang="fr-FR" dirty="0"/>
              <a:t>Titre du graphique</a:t>
            </a:r>
          </a:p>
        </p:txBody>
      </p:sp>
      <p:sp>
        <p:nvSpPr>
          <p:cNvPr id="15" name="Espace réservé du graphique 12">
            <a:extLst>
              <a:ext uri="{FF2B5EF4-FFF2-40B4-BE49-F238E27FC236}">
                <a16:creationId xmlns:a16="http://schemas.microsoft.com/office/drawing/2014/main" xmlns="" id="{128E3512-2DBC-4E70-9509-68D12E03CAFF}"/>
              </a:ext>
            </a:extLst>
          </p:cNvPr>
          <p:cNvSpPr>
            <a:spLocks noGrp="1"/>
          </p:cNvSpPr>
          <p:nvPr>
            <p:ph type="chart" sz="quarter" idx="15"/>
          </p:nvPr>
        </p:nvSpPr>
        <p:spPr>
          <a:xfrm>
            <a:off x="1679509" y="2130096"/>
            <a:ext cx="7740715" cy="2618700"/>
          </a:xfrm>
        </p:spPr>
        <p:txBody>
          <a:bodyPr/>
          <a:lstStyle/>
          <a:p>
            <a:r>
              <a:rPr lang="fr-FR"/>
              <a:t>Cliquez sur l'icône pour ajouter un graphique</a:t>
            </a:r>
            <a:endParaRPr lang="fr-BE"/>
          </a:p>
        </p:txBody>
      </p:sp>
      <p:sp>
        <p:nvSpPr>
          <p:cNvPr id="10" name="Espace réservé du texte 2">
            <a:extLst>
              <a:ext uri="{FF2B5EF4-FFF2-40B4-BE49-F238E27FC236}">
                <a16:creationId xmlns:a16="http://schemas.microsoft.com/office/drawing/2014/main" xmlns="" id="{80BA67BB-6F74-497D-AF23-CDC7367F50A1}"/>
              </a:ext>
            </a:extLst>
          </p:cNvPr>
          <p:cNvSpPr>
            <a:spLocks noGrp="1"/>
          </p:cNvSpPr>
          <p:nvPr>
            <p:ph type="body" idx="12" hasCustomPrompt="1"/>
          </p:nvPr>
        </p:nvSpPr>
        <p:spPr>
          <a:xfrm>
            <a:off x="407368" y="1362031"/>
            <a:ext cx="11352832" cy="258492"/>
          </a:xfrm>
        </p:spPr>
        <p:txBody>
          <a:bodyPr wrap="square" lIns="0" tIns="0" rIns="0" bIns="0">
            <a:spAutoFit/>
          </a:bodyPr>
          <a:lstStyle>
            <a:lvl1pPr marL="0" indent="0">
              <a:buNone/>
              <a:defRPr sz="1866" b="0" cap="all" baseline="0">
                <a:solidFill>
                  <a:schemeClr val="accent1"/>
                </a:solidFill>
              </a:defRPr>
            </a:lvl1pPr>
            <a:lvl2pPr marL="304770" indent="0">
              <a:buNone/>
              <a:defRPr sz="1333">
                <a:solidFill>
                  <a:schemeClr val="tx1">
                    <a:tint val="75000"/>
                  </a:schemeClr>
                </a:solidFill>
              </a:defRPr>
            </a:lvl2pPr>
            <a:lvl3pPr marL="609539" indent="0">
              <a:buNone/>
              <a:defRPr sz="1200">
                <a:solidFill>
                  <a:schemeClr val="tx1">
                    <a:tint val="75000"/>
                  </a:schemeClr>
                </a:solidFill>
              </a:defRPr>
            </a:lvl3pPr>
            <a:lvl4pPr marL="914309" indent="0">
              <a:buNone/>
              <a:defRPr sz="1067">
                <a:solidFill>
                  <a:schemeClr val="tx1">
                    <a:tint val="75000"/>
                  </a:schemeClr>
                </a:solidFill>
              </a:defRPr>
            </a:lvl4pPr>
            <a:lvl5pPr marL="1219078" indent="0">
              <a:buNone/>
              <a:defRPr sz="1067">
                <a:solidFill>
                  <a:schemeClr val="tx1">
                    <a:tint val="75000"/>
                  </a:schemeClr>
                </a:solidFill>
              </a:defRPr>
            </a:lvl5pPr>
            <a:lvl6pPr marL="1523848" indent="0">
              <a:buNone/>
              <a:defRPr sz="1067">
                <a:solidFill>
                  <a:schemeClr val="tx1">
                    <a:tint val="75000"/>
                  </a:schemeClr>
                </a:solidFill>
              </a:defRPr>
            </a:lvl6pPr>
            <a:lvl7pPr marL="1828617" indent="0">
              <a:buNone/>
              <a:defRPr sz="1067">
                <a:solidFill>
                  <a:schemeClr val="tx1">
                    <a:tint val="75000"/>
                  </a:schemeClr>
                </a:solidFill>
              </a:defRPr>
            </a:lvl7pPr>
            <a:lvl8pPr marL="2133387" indent="0">
              <a:buNone/>
              <a:defRPr sz="1067">
                <a:solidFill>
                  <a:schemeClr val="tx1">
                    <a:tint val="75000"/>
                  </a:schemeClr>
                </a:solidFill>
              </a:defRPr>
            </a:lvl8pPr>
            <a:lvl9pPr marL="2438156" indent="0">
              <a:buNone/>
              <a:defRPr sz="1067">
                <a:solidFill>
                  <a:schemeClr val="tx1">
                    <a:tint val="75000"/>
                  </a:schemeClr>
                </a:solidFill>
              </a:defRPr>
            </a:lvl9pPr>
          </a:lstStyle>
          <a:p>
            <a:pPr lvl="0"/>
            <a:r>
              <a:rPr lang="fr-FR" dirty="0"/>
              <a:t>SOUS-TITRE 1</a:t>
            </a:r>
          </a:p>
        </p:txBody>
      </p:sp>
    </p:spTree>
    <p:extLst>
      <p:ext uri="{BB962C8B-B14F-4D97-AF65-F5344CB8AC3E}">
        <p14:creationId xmlns:p14="http://schemas.microsoft.com/office/powerpoint/2010/main" val="286150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 Texte Gauche + Graphique Droite">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xmlns="" id="{BB865CD0-B430-4831-B830-F7F83571B013}"/>
              </a:ext>
            </a:extLst>
          </p:cNvPr>
          <p:cNvSpPr>
            <a:spLocks noGrp="1"/>
          </p:cNvSpPr>
          <p:nvPr>
            <p:ph type="dt" sz="half" idx="10"/>
          </p:nvPr>
        </p:nvSpPr>
        <p:spPr/>
        <p:txBody>
          <a:bodyPr/>
          <a:lstStyle/>
          <a:p>
            <a:fld id="{4030497C-B359-4AF4-925F-303E3528CA30}" type="datetimeFigureOut">
              <a:rPr lang="fr-BE" smtClean="0"/>
              <a:t>6/05/2019</a:t>
            </a:fld>
            <a:endParaRPr lang="fr-BE"/>
          </a:p>
        </p:txBody>
      </p:sp>
      <p:sp>
        <p:nvSpPr>
          <p:cNvPr id="7" name="Espace réservé du pied de page 6">
            <a:extLst>
              <a:ext uri="{FF2B5EF4-FFF2-40B4-BE49-F238E27FC236}">
                <a16:creationId xmlns:a16="http://schemas.microsoft.com/office/drawing/2014/main" xmlns="" id="{CAC4C499-7DAE-4C5C-9D25-F73F08755275}"/>
              </a:ext>
            </a:extLst>
          </p:cNvPr>
          <p:cNvSpPr>
            <a:spLocks noGrp="1"/>
          </p:cNvSpPr>
          <p:nvPr>
            <p:ph type="ftr" sz="quarter" idx="11"/>
          </p:nvPr>
        </p:nvSpPr>
        <p:spPr/>
        <p:txBody>
          <a:bodyPr/>
          <a:lstStyle/>
          <a:p>
            <a:endParaRPr lang="fr-BE"/>
          </a:p>
        </p:txBody>
      </p:sp>
      <p:sp>
        <p:nvSpPr>
          <p:cNvPr id="9" name="Espace réservé du texte 2">
            <a:extLst>
              <a:ext uri="{FF2B5EF4-FFF2-40B4-BE49-F238E27FC236}">
                <a16:creationId xmlns:a16="http://schemas.microsoft.com/office/drawing/2014/main" xmlns="" id="{00571F2E-4980-45D0-999E-461F29510ABA}"/>
              </a:ext>
            </a:extLst>
          </p:cNvPr>
          <p:cNvSpPr>
            <a:spLocks noGrp="1"/>
          </p:cNvSpPr>
          <p:nvPr>
            <p:ph type="body" idx="14" hasCustomPrompt="1"/>
          </p:nvPr>
        </p:nvSpPr>
        <p:spPr>
          <a:xfrm>
            <a:off x="6768075" y="5277116"/>
            <a:ext cx="2429933" cy="221565"/>
          </a:xfrm>
        </p:spPr>
        <p:txBody>
          <a:bodyPr wrap="square" lIns="0" tIns="0" rIns="0" bIns="0">
            <a:spAutoFit/>
          </a:bodyPr>
          <a:lstStyle>
            <a:lvl1pPr marL="0" indent="0">
              <a:spcBef>
                <a:spcPts val="0"/>
              </a:spcBef>
              <a:buNone/>
              <a:defRPr sz="1600" b="1" cap="all" baseline="0">
                <a:solidFill>
                  <a:schemeClr val="tx1"/>
                </a:solidFill>
              </a:defRPr>
            </a:lvl1pPr>
            <a:lvl2pPr marL="0" indent="0">
              <a:spcBef>
                <a:spcPts val="0"/>
              </a:spcBef>
              <a:buNone/>
              <a:defRPr sz="1600" b="1">
                <a:solidFill>
                  <a:schemeClr val="tx1"/>
                </a:solidFill>
              </a:defRPr>
            </a:lvl2pPr>
            <a:lvl3pPr marL="0" indent="0">
              <a:spcBef>
                <a:spcPts val="0"/>
              </a:spcBef>
              <a:buNone/>
              <a:defRPr sz="1600" b="1">
                <a:solidFill>
                  <a:schemeClr val="tx1"/>
                </a:solidFill>
              </a:defRPr>
            </a:lvl3pPr>
            <a:lvl4pPr marL="0" indent="0">
              <a:spcBef>
                <a:spcPts val="0"/>
              </a:spcBef>
              <a:buNone/>
              <a:defRPr sz="1600" b="1">
                <a:solidFill>
                  <a:schemeClr val="tx1"/>
                </a:solidFill>
              </a:defRPr>
            </a:lvl4pPr>
            <a:lvl5pPr marL="0" indent="0">
              <a:spcBef>
                <a:spcPts val="0"/>
              </a:spcBef>
              <a:buNone/>
              <a:defRPr sz="1600" b="1">
                <a:solidFill>
                  <a:schemeClr val="tx1"/>
                </a:solidFill>
              </a:defRPr>
            </a:lvl5pPr>
            <a:lvl6pPr marL="0" indent="0">
              <a:spcBef>
                <a:spcPts val="0"/>
              </a:spcBef>
              <a:buNone/>
              <a:defRPr sz="1600" b="1">
                <a:solidFill>
                  <a:schemeClr val="tx1"/>
                </a:solidFill>
              </a:defRPr>
            </a:lvl6pPr>
            <a:lvl7pPr marL="0" indent="0">
              <a:spcBef>
                <a:spcPts val="0"/>
              </a:spcBef>
              <a:buNone/>
              <a:defRPr sz="1600" b="1">
                <a:solidFill>
                  <a:schemeClr val="tx1"/>
                </a:solidFill>
              </a:defRPr>
            </a:lvl7pPr>
            <a:lvl8pPr marL="0" indent="0">
              <a:spcBef>
                <a:spcPts val="0"/>
              </a:spcBef>
              <a:buNone/>
              <a:defRPr sz="1600" b="1">
                <a:solidFill>
                  <a:schemeClr val="tx1"/>
                </a:solidFill>
              </a:defRPr>
            </a:lvl8pPr>
            <a:lvl9pPr marL="0" indent="0">
              <a:spcBef>
                <a:spcPts val="0"/>
              </a:spcBef>
              <a:buNone/>
              <a:defRPr sz="1600" b="1">
                <a:solidFill>
                  <a:schemeClr val="tx1"/>
                </a:solidFill>
              </a:defRPr>
            </a:lvl9pPr>
          </a:lstStyle>
          <a:p>
            <a:pPr lvl="0"/>
            <a:r>
              <a:rPr lang="fr-FR" dirty="0"/>
              <a:t>Titre du graphique</a:t>
            </a:r>
          </a:p>
        </p:txBody>
      </p:sp>
      <p:sp>
        <p:nvSpPr>
          <p:cNvPr id="16" name="Espace réservé du graphique 12">
            <a:extLst>
              <a:ext uri="{FF2B5EF4-FFF2-40B4-BE49-F238E27FC236}">
                <a16:creationId xmlns:a16="http://schemas.microsoft.com/office/drawing/2014/main" xmlns="" id="{B9B89067-BDD8-4B35-B6A0-8D4F5F88682C}"/>
              </a:ext>
            </a:extLst>
          </p:cNvPr>
          <p:cNvSpPr>
            <a:spLocks noGrp="1"/>
          </p:cNvSpPr>
          <p:nvPr>
            <p:ph type="chart" sz="quarter" idx="16"/>
          </p:nvPr>
        </p:nvSpPr>
        <p:spPr>
          <a:xfrm>
            <a:off x="6768141" y="1359319"/>
            <a:ext cx="3719942" cy="3740319"/>
          </a:xfrm>
        </p:spPr>
        <p:txBody>
          <a:bodyPr/>
          <a:lstStyle/>
          <a:p>
            <a:r>
              <a:rPr lang="fr-FR"/>
              <a:t>Cliquez sur l'icône pour ajouter un graphique</a:t>
            </a:r>
            <a:endParaRPr lang="fr-BE"/>
          </a:p>
        </p:txBody>
      </p:sp>
      <p:sp>
        <p:nvSpPr>
          <p:cNvPr id="10" name="Espace réservé du contenu 2">
            <a:extLst>
              <a:ext uri="{FF2B5EF4-FFF2-40B4-BE49-F238E27FC236}">
                <a16:creationId xmlns:a16="http://schemas.microsoft.com/office/drawing/2014/main" xmlns="" id="{4843E2A5-5FEF-4DBB-B036-18B346744DFC}"/>
              </a:ext>
            </a:extLst>
          </p:cNvPr>
          <p:cNvSpPr>
            <a:spLocks noGrp="1"/>
          </p:cNvSpPr>
          <p:nvPr>
            <p:ph idx="1"/>
          </p:nvPr>
        </p:nvSpPr>
        <p:spPr>
          <a:xfrm>
            <a:off x="407369" y="1779255"/>
            <a:ext cx="4992249" cy="435119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12" name="Titre 1">
            <a:extLst>
              <a:ext uri="{FF2B5EF4-FFF2-40B4-BE49-F238E27FC236}">
                <a16:creationId xmlns:a16="http://schemas.microsoft.com/office/drawing/2014/main" xmlns="" id="{34D8A61B-62F6-432E-8CB9-9F40B12AC62D}"/>
              </a:ext>
            </a:extLst>
          </p:cNvPr>
          <p:cNvSpPr>
            <a:spLocks noGrp="1"/>
          </p:cNvSpPr>
          <p:nvPr>
            <p:ph type="title"/>
          </p:nvPr>
        </p:nvSpPr>
        <p:spPr>
          <a:xfrm>
            <a:off x="407368" y="805746"/>
            <a:ext cx="11352832" cy="443198"/>
          </a:xfrm>
        </p:spPr>
        <p:txBody>
          <a:bodyPr/>
          <a:lstStyle/>
          <a:p>
            <a:r>
              <a:rPr lang="fr-FR"/>
              <a:t>Modifiez le style du titre</a:t>
            </a:r>
            <a:endParaRPr lang="fr-BE"/>
          </a:p>
        </p:txBody>
      </p:sp>
      <p:sp>
        <p:nvSpPr>
          <p:cNvPr id="13" name="Espace réservé du texte 2">
            <a:extLst>
              <a:ext uri="{FF2B5EF4-FFF2-40B4-BE49-F238E27FC236}">
                <a16:creationId xmlns:a16="http://schemas.microsoft.com/office/drawing/2014/main" xmlns="" id="{9051712B-5818-4839-84A2-0F62EE3D4643}"/>
              </a:ext>
            </a:extLst>
          </p:cNvPr>
          <p:cNvSpPr>
            <a:spLocks noGrp="1"/>
          </p:cNvSpPr>
          <p:nvPr>
            <p:ph type="body" idx="12" hasCustomPrompt="1"/>
          </p:nvPr>
        </p:nvSpPr>
        <p:spPr>
          <a:xfrm>
            <a:off x="407368" y="1362031"/>
            <a:ext cx="11352832" cy="258492"/>
          </a:xfrm>
        </p:spPr>
        <p:txBody>
          <a:bodyPr wrap="square" lIns="0" tIns="0" rIns="0" bIns="0">
            <a:spAutoFit/>
          </a:bodyPr>
          <a:lstStyle>
            <a:lvl1pPr marL="0" indent="0">
              <a:buNone/>
              <a:defRPr sz="1866" b="0" cap="all" baseline="0">
                <a:solidFill>
                  <a:schemeClr val="accent1"/>
                </a:solidFill>
              </a:defRPr>
            </a:lvl1pPr>
            <a:lvl2pPr marL="304770" indent="0">
              <a:buNone/>
              <a:defRPr sz="1333">
                <a:solidFill>
                  <a:schemeClr val="tx1">
                    <a:tint val="75000"/>
                  </a:schemeClr>
                </a:solidFill>
              </a:defRPr>
            </a:lvl2pPr>
            <a:lvl3pPr marL="609539" indent="0">
              <a:buNone/>
              <a:defRPr sz="1200">
                <a:solidFill>
                  <a:schemeClr val="tx1">
                    <a:tint val="75000"/>
                  </a:schemeClr>
                </a:solidFill>
              </a:defRPr>
            </a:lvl3pPr>
            <a:lvl4pPr marL="914309" indent="0">
              <a:buNone/>
              <a:defRPr sz="1067">
                <a:solidFill>
                  <a:schemeClr val="tx1">
                    <a:tint val="75000"/>
                  </a:schemeClr>
                </a:solidFill>
              </a:defRPr>
            </a:lvl4pPr>
            <a:lvl5pPr marL="1219078" indent="0">
              <a:buNone/>
              <a:defRPr sz="1067">
                <a:solidFill>
                  <a:schemeClr val="tx1">
                    <a:tint val="75000"/>
                  </a:schemeClr>
                </a:solidFill>
              </a:defRPr>
            </a:lvl5pPr>
            <a:lvl6pPr marL="1523848" indent="0">
              <a:buNone/>
              <a:defRPr sz="1067">
                <a:solidFill>
                  <a:schemeClr val="tx1">
                    <a:tint val="75000"/>
                  </a:schemeClr>
                </a:solidFill>
              </a:defRPr>
            </a:lvl6pPr>
            <a:lvl7pPr marL="1828617" indent="0">
              <a:buNone/>
              <a:defRPr sz="1067">
                <a:solidFill>
                  <a:schemeClr val="tx1">
                    <a:tint val="75000"/>
                  </a:schemeClr>
                </a:solidFill>
              </a:defRPr>
            </a:lvl7pPr>
            <a:lvl8pPr marL="2133387" indent="0">
              <a:buNone/>
              <a:defRPr sz="1067">
                <a:solidFill>
                  <a:schemeClr val="tx1">
                    <a:tint val="75000"/>
                  </a:schemeClr>
                </a:solidFill>
              </a:defRPr>
            </a:lvl8pPr>
            <a:lvl9pPr marL="2438156" indent="0">
              <a:buNone/>
              <a:defRPr sz="1067">
                <a:solidFill>
                  <a:schemeClr val="tx1">
                    <a:tint val="75000"/>
                  </a:schemeClr>
                </a:solidFill>
              </a:defRPr>
            </a:lvl9pPr>
          </a:lstStyle>
          <a:p>
            <a:pPr lvl="0"/>
            <a:r>
              <a:rPr lang="fr-FR" dirty="0"/>
              <a:t>SOUS-TITRE 1</a:t>
            </a:r>
          </a:p>
        </p:txBody>
      </p:sp>
    </p:spTree>
    <p:extLst>
      <p:ext uri="{BB962C8B-B14F-4D97-AF65-F5344CB8AC3E}">
        <p14:creationId xmlns:p14="http://schemas.microsoft.com/office/powerpoint/2010/main" val="164868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 Texte Gauche + Photo Droite - V1">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xmlns="" id="{BB865CD0-B430-4831-B830-F7F83571B013}"/>
              </a:ext>
            </a:extLst>
          </p:cNvPr>
          <p:cNvSpPr>
            <a:spLocks noGrp="1"/>
          </p:cNvSpPr>
          <p:nvPr>
            <p:ph type="dt" sz="half" idx="10"/>
          </p:nvPr>
        </p:nvSpPr>
        <p:spPr/>
        <p:txBody>
          <a:bodyPr/>
          <a:lstStyle/>
          <a:p>
            <a:fld id="{4030497C-B359-4AF4-925F-303E3528CA30}" type="datetimeFigureOut">
              <a:rPr lang="fr-BE" smtClean="0"/>
              <a:t>6/05/2019</a:t>
            </a:fld>
            <a:endParaRPr lang="fr-BE"/>
          </a:p>
        </p:txBody>
      </p:sp>
      <p:sp>
        <p:nvSpPr>
          <p:cNvPr id="7" name="Espace réservé du pied de page 6">
            <a:extLst>
              <a:ext uri="{FF2B5EF4-FFF2-40B4-BE49-F238E27FC236}">
                <a16:creationId xmlns:a16="http://schemas.microsoft.com/office/drawing/2014/main" xmlns="" id="{CAC4C499-7DAE-4C5C-9D25-F73F08755275}"/>
              </a:ext>
            </a:extLst>
          </p:cNvPr>
          <p:cNvSpPr>
            <a:spLocks noGrp="1"/>
          </p:cNvSpPr>
          <p:nvPr>
            <p:ph type="ftr" sz="quarter" idx="11"/>
          </p:nvPr>
        </p:nvSpPr>
        <p:spPr/>
        <p:txBody>
          <a:bodyPr/>
          <a:lstStyle/>
          <a:p>
            <a:endParaRPr lang="fr-BE"/>
          </a:p>
        </p:txBody>
      </p:sp>
      <p:sp>
        <p:nvSpPr>
          <p:cNvPr id="11" name="Espace réservé pour une image  4">
            <a:extLst>
              <a:ext uri="{FF2B5EF4-FFF2-40B4-BE49-F238E27FC236}">
                <a16:creationId xmlns:a16="http://schemas.microsoft.com/office/drawing/2014/main" xmlns="" id="{250067BE-4FE1-4F0E-94AC-EA7363E8114B}"/>
              </a:ext>
            </a:extLst>
          </p:cNvPr>
          <p:cNvSpPr>
            <a:spLocks noGrp="1"/>
          </p:cNvSpPr>
          <p:nvPr>
            <p:ph type="pic" sz="quarter" idx="13"/>
          </p:nvPr>
        </p:nvSpPr>
        <p:spPr>
          <a:xfrm>
            <a:off x="0" y="1877402"/>
            <a:ext cx="6696075" cy="3655797"/>
          </a:xfrm>
        </p:spPr>
        <p:txBody>
          <a:bodyPr/>
          <a:lstStyle>
            <a:lvl1pPr marL="0" indent="0" algn="ctr">
              <a:buNone/>
              <a:defRPr>
                <a:solidFill>
                  <a:schemeClr val="accent1"/>
                </a:solidFill>
              </a:defRPr>
            </a:lvl1pPr>
          </a:lstStyle>
          <a:p>
            <a:r>
              <a:rPr lang="fr-FR"/>
              <a:t>Cliquez sur l'icône pour ajouter une image</a:t>
            </a:r>
            <a:endParaRPr lang="fr-BE"/>
          </a:p>
        </p:txBody>
      </p:sp>
      <p:sp>
        <p:nvSpPr>
          <p:cNvPr id="13" name="Espace réservé du contenu 2">
            <a:extLst>
              <a:ext uri="{FF2B5EF4-FFF2-40B4-BE49-F238E27FC236}">
                <a16:creationId xmlns:a16="http://schemas.microsoft.com/office/drawing/2014/main" xmlns="" id="{83ABDC37-BDE3-4ADD-A3FF-4D6290021E23}"/>
              </a:ext>
            </a:extLst>
          </p:cNvPr>
          <p:cNvSpPr>
            <a:spLocks noGrp="1"/>
          </p:cNvSpPr>
          <p:nvPr>
            <p:ph idx="15"/>
          </p:nvPr>
        </p:nvSpPr>
        <p:spPr>
          <a:xfrm>
            <a:off x="6257925" y="0"/>
            <a:ext cx="5934075" cy="6729186"/>
          </a:xfrm>
          <a:solidFill>
            <a:schemeClr val="accent1"/>
          </a:solidFill>
        </p:spPr>
        <p:txBody>
          <a:bodyPr wrap="square" lIns="360000" tIns="360000" rIns="360000" bIns="360000" anchor="t">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vl6pPr marL="61377" indent="0">
              <a:buClr>
                <a:schemeClr val="bg1"/>
              </a:buClr>
              <a:buNone/>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a:extLst>
              <a:ext uri="{FF2B5EF4-FFF2-40B4-BE49-F238E27FC236}">
                <a16:creationId xmlns:a16="http://schemas.microsoft.com/office/drawing/2014/main" xmlns="" id="{748BC0CA-E489-41A8-A1BA-04787B5126A3}"/>
              </a:ext>
            </a:extLst>
          </p:cNvPr>
          <p:cNvSpPr>
            <a:spLocks noGrp="1"/>
          </p:cNvSpPr>
          <p:nvPr>
            <p:ph type="title"/>
          </p:nvPr>
        </p:nvSpPr>
        <p:spPr>
          <a:xfrm>
            <a:off x="407368" y="805746"/>
            <a:ext cx="11352832" cy="443198"/>
          </a:xfrm>
        </p:spPr>
        <p:txBody>
          <a:bodyPr/>
          <a:lstStyle/>
          <a:p>
            <a:r>
              <a:rPr lang="fr-FR"/>
              <a:t>Modifiez le style du titre</a:t>
            </a:r>
            <a:endParaRPr lang="fr-BE"/>
          </a:p>
        </p:txBody>
      </p:sp>
      <p:sp>
        <p:nvSpPr>
          <p:cNvPr id="12" name="Espace réservé du texte 2">
            <a:extLst>
              <a:ext uri="{FF2B5EF4-FFF2-40B4-BE49-F238E27FC236}">
                <a16:creationId xmlns:a16="http://schemas.microsoft.com/office/drawing/2014/main" xmlns="" id="{E452B939-23EC-48B6-B6B0-DA5E68949AB9}"/>
              </a:ext>
            </a:extLst>
          </p:cNvPr>
          <p:cNvSpPr>
            <a:spLocks noGrp="1"/>
          </p:cNvSpPr>
          <p:nvPr>
            <p:ph type="body" idx="12" hasCustomPrompt="1"/>
          </p:nvPr>
        </p:nvSpPr>
        <p:spPr>
          <a:xfrm>
            <a:off x="407368" y="1362031"/>
            <a:ext cx="11352832" cy="258492"/>
          </a:xfrm>
        </p:spPr>
        <p:txBody>
          <a:bodyPr wrap="square" lIns="0" tIns="0" rIns="0" bIns="0">
            <a:spAutoFit/>
          </a:bodyPr>
          <a:lstStyle>
            <a:lvl1pPr marL="0" indent="0">
              <a:buNone/>
              <a:defRPr sz="1866" b="0" cap="all" baseline="0">
                <a:solidFill>
                  <a:schemeClr val="accent1"/>
                </a:solidFill>
              </a:defRPr>
            </a:lvl1pPr>
            <a:lvl2pPr marL="304770" indent="0">
              <a:buNone/>
              <a:defRPr sz="1333">
                <a:solidFill>
                  <a:schemeClr val="tx1">
                    <a:tint val="75000"/>
                  </a:schemeClr>
                </a:solidFill>
              </a:defRPr>
            </a:lvl2pPr>
            <a:lvl3pPr marL="609539" indent="0">
              <a:buNone/>
              <a:defRPr sz="1200">
                <a:solidFill>
                  <a:schemeClr val="tx1">
                    <a:tint val="75000"/>
                  </a:schemeClr>
                </a:solidFill>
              </a:defRPr>
            </a:lvl3pPr>
            <a:lvl4pPr marL="914309" indent="0">
              <a:buNone/>
              <a:defRPr sz="1067">
                <a:solidFill>
                  <a:schemeClr val="tx1">
                    <a:tint val="75000"/>
                  </a:schemeClr>
                </a:solidFill>
              </a:defRPr>
            </a:lvl4pPr>
            <a:lvl5pPr marL="1219078" indent="0">
              <a:buNone/>
              <a:defRPr sz="1067">
                <a:solidFill>
                  <a:schemeClr val="tx1">
                    <a:tint val="75000"/>
                  </a:schemeClr>
                </a:solidFill>
              </a:defRPr>
            </a:lvl5pPr>
            <a:lvl6pPr marL="1523848" indent="0">
              <a:buNone/>
              <a:defRPr sz="1067">
                <a:solidFill>
                  <a:schemeClr val="tx1">
                    <a:tint val="75000"/>
                  </a:schemeClr>
                </a:solidFill>
              </a:defRPr>
            </a:lvl6pPr>
            <a:lvl7pPr marL="1828617" indent="0">
              <a:buNone/>
              <a:defRPr sz="1067">
                <a:solidFill>
                  <a:schemeClr val="tx1">
                    <a:tint val="75000"/>
                  </a:schemeClr>
                </a:solidFill>
              </a:defRPr>
            </a:lvl7pPr>
            <a:lvl8pPr marL="2133387" indent="0">
              <a:buNone/>
              <a:defRPr sz="1067">
                <a:solidFill>
                  <a:schemeClr val="tx1">
                    <a:tint val="75000"/>
                  </a:schemeClr>
                </a:solidFill>
              </a:defRPr>
            </a:lvl8pPr>
            <a:lvl9pPr marL="2438156" indent="0">
              <a:buNone/>
              <a:defRPr sz="1067">
                <a:solidFill>
                  <a:schemeClr val="tx1">
                    <a:tint val="75000"/>
                  </a:schemeClr>
                </a:solidFill>
              </a:defRPr>
            </a:lvl9pPr>
          </a:lstStyle>
          <a:p>
            <a:pPr lvl="0"/>
            <a:r>
              <a:rPr lang="fr-FR" dirty="0"/>
              <a:t>SOUS-TITRE 1</a:t>
            </a:r>
          </a:p>
        </p:txBody>
      </p:sp>
      <p:sp>
        <p:nvSpPr>
          <p:cNvPr id="4" name="Rectangle 3">
            <a:extLst>
              <a:ext uri="{FF2B5EF4-FFF2-40B4-BE49-F238E27FC236}">
                <a16:creationId xmlns:a16="http://schemas.microsoft.com/office/drawing/2014/main" xmlns="" id="{BE1CEE7F-BBEE-4020-863E-B750C0E4A253}"/>
              </a:ext>
            </a:extLst>
          </p:cNvPr>
          <p:cNvSpPr/>
          <p:nvPr userDrawn="1"/>
        </p:nvSpPr>
        <p:spPr>
          <a:xfrm>
            <a:off x="4620792" y="6051222"/>
            <a:ext cx="2626567" cy="471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4" name="Image 13">
            <a:extLst>
              <a:ext uri="{FF2B5EF4-FFF2-40B4-BE49-F238E27FC236}">
                <a16:creationId xmlns:a16="http://schemas.microsoft.com/office/drawing/2014/main" xmlns="" id="{DD63E16B-4450-4EDE-9A57-00155E2AAE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7275" y="6050622"/>
            <a:ext cx="756000" cy="273022"/>
          </a:xfrm>
          <a:prstGeom prst="rect">
            <a:avLst/>
          </a:prstGeom>
        </p:spPr>
      </p:pic>
      <p:sp>
        <p:nvSpPr>
          <p:cNvPr id="15" name="ZoneTexte 14">
            <a:extLst>
              <a:ext uri="{FF2B5EF4-FFF2-40B4-BE49-F238E27FC236}">
                <a16:creationId xmlns:a16="http://schemas.microsoft.com/office/drawing/2014/main" xmlns="" id="{73561C8B-3C11-40B3-8589-8448826930A2}"/>
              </a:ext>
            </a:extLst>
          </p:cNvPr>
          <p:cNvSpPr txBox="1"/>
          <p:nvPr userDrawn="1"/>
        </p:nvSpPr>
        <p:spPr>
          <a:xfrm>
            <a:off x="1810146" y="6295651"/>
            <a:ext cx="2901820" cy="215444"/>
          </a:xfrm>
          <a:prstGeom prst="rect">
            <a:avLst/>
          </a:prstGeom>
          <a:noFill/>
        </p:spPr>
        <p:txBody>
          <a:bodyPr wrap="square" rtlCol="0">
            <a:spAutoFit/>
          </a:bodyPr>
          <a:lstStyle/>
          <a:p>
            <a:pPr algn="ctr"/>
            <a:r>
              <a:rPr lang="fr-BE" sz="800" b="1" dirty="0">
                <a:solidFill>
                  <a:schemeClr val="bg1"/>
                </a:solidFill>
              </a:rPr>
              <a:t>Entreprendre et réussir ensemble</a:t>
            </a:r>
          </a:p>
        </p:txBody>
      </p:sp>
    </p:spTree>
    <p:extLst>
      <p:ext uri="{BB962C8B-B14F-4D97-AF65-F5344CB8AC3E}">
        <p14:creationId xmlns:p14="http://schemas.microsoft.com/office/powerpoint/2010/main" val="20806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 Texte Gauche + Photo Droite - V2">
    <p:spTree>
      <p:nvGrpSpPr>
        <p:cNvPr id="1" name=""/>
        <p:cNvGrpSpPr/>
        <p:nvPr/>
      </p:nvGrpSpPr>
      <p:grpSpPr>
        <a:xfrm>
          <a:off x="0" y="0"/>
          <a:ext cx="0" cy="0"/>
          <a:chOff x="0" y="0"/>
          <a:chExt cx="0" cy="0"/>
        </a:xfrm>
      </p:grpSpPr>
      <p:sp>
        <p:nvSpPr>
          <p:cNvPr id="11" name="Espace réservé pour une image  4">
            <a:extLst>
              <a:ext uri="{FF2B5EF4-FFF2-40B4-BE49-F238E27FC236}">
                <a16:creationId xmlns:a16="http://schemas.microsoft.com/office/drawing/2014/main" xmlns="" id="{250067BE-4FE1-4F0E-94AC-EA7363E8114B}"/>
              </a:ext>
            </a:extLst>
          </p:cNvPr>
          <p:cNvSpPr>
            <a:spLocks noGrp="1"/>
          </p:cNvSpPr>
          <p:nvPr>
            <p:ph type="pic" sz="quarter" idx="13"/>
          </p:nvPr>
        </p:nvSpPr>
        <p:spPr>
          <a:xfrm>
            <a:off x="5243805" y="1"/>
            <a:ext cx="6948196" cy="6552000"/>
          </a:xfrm>
        </p:spPr>
        <p:txBody>
          <a:bodyPr anchor="ctr"/>
          <a:lstStyle>
            <a:lvl1pPr marL="0" indent="0" algn="ctr">
              <a:buNone/>
              <a:defRPr>
                <a:solidFill>
                  <a:schemeClr val="accent1"/>
                </a:solidFill>
              </a:defRPr>
            </a:lvl1pPr>
          </a:lstStyle>
          <a:p>
            <a:r>
              <a:rPr lang="fr-FR"/>
              <a:t>Cliquez sur l'icône pour ajouter une image</a:t>
            </a:r>
            <a:endParaRPr lang="fr-BE"/>
          </a:p>
        </p:txBody>
      </p:sp>
      <p:sp>
        <p:nvSpPr>
          <p:cNvPr id="6" name="Espace réservé de la date 5">
            <a:extLst>
              <a:ext uri="{FF2B5EF4-FFF2-40B4-BE49-F238E27FC236}">
                <a16:creationId xmlns:a16="http://schemas.microsoft.com/office/drawing/2014/main" xmlns="" id="{BB865CD0-B430-4831-B830-F7F83571B013}"/>
              </a:ext>
            </a:extLst>
          </p:cNvPr>
          <p:cNvSpPr>
            <a:spLocks noGrp="1"/>
          </p:cNvSpPr>
          <p:nvPr>
            <p:ph type="dt" sz="half" idx="10"/>
          </p:nvPr>
        </p:nvSpPr>
        <p:spPr/>
        <p:txBody>
          <a:bodyPr/>
          <a:lstStyle/>
          <a:p>
            <a:fld id="{4030497C-B359-4AF4-925F-303E3528CA30}" type="datetimeFigureOut">
              <a:rPr lang="fr-BE" smtClean="0"/>
              <a:t>6/05/2019</a:t>
            </a:fld>
            <a:endParaRPr lang="fr-BE"/>
          </a:p>
        </p:txBody>
      </p:sp>
      <p:sp>
        <p:nvSpPr>
          <p:cNvPr id="7" name="Espace réservé du pied de page 6">
            <a:extLst>
              <a:ext uri="{FF2B5EF4-FFF2-40B4-BE49-F238E27FC236}">
                <a16:creationId xmlns:a16="http://schemas.microsoft.com/office/drawing/2014/main" xmlns="" id="{CAC4C499-7DAE-4C5C-9D25-F73F08755275}"/>
              </a:ext>
            </a:extLst>
          </p:cNvPr>
          <p:cNvSpPr>
            <a:spLocks noGrp="1"/>
          </p:cNvSpPr>
          <p:nvPr>
            <p:ph type="ftr" sz="quarter" idx="11"/>
          </p:nvPr>
        </p:nvSpPr>
        <p:spPr/>
        <p:txBody>
          <a:bodyPr/>
          <a:lstStyle/>
          <a:p>
            <a:endParaRPr lang="fr-BE"/>
          </a:p>
        </p:txBody>
      </p:sp>
      <p:sp>
        <p:nvSpPr>
          <p:cNvPr id="10" name="Espace réservé du contenu 2">
            <a:extLst>
              <a:ext uri="{FF2B5EF4-FFF2-40B4-BE49-F238E27FC236}">
                <a16:creationId xmlns:a16="http://schemas.microsoft.com/office/drawing/2014/main" xmlns="" id="{4843E2A5-5FEF-4DBB-B036-18B346744DFC}"/>
              </a:ext>
            </a:extLst>
          </p:cNvPr>
          <p:cNvSpPr>
            <a:spLocks noGrp="1"/>
          </p:cNvSpPr>
          <p:nvPr>
            <p:ph idx="1"/>
          </p:nvPr>
        </p:nvSpPr>
        <p:spPr>
          <a:xfrm>
            <a:off x="407368" y="1779256"/>
            <a:ext cx="4992249" cy="4169356"/>
          </a:xfrm>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9" name="Titre 1">
            <a:extLst>
              <a:ext uri="{FF2B5EF4-FFF2-40B4-BE49-F238E27FC236}">
                <a16:creationId xmlns:a16="http://schemas.microsoft.com/office/drawing/2014/main" xmlns="" id="{A9B87AD3-43AD-441B-BDA0-241C3213C8B4}"/>
              </a:ext>
            </a:extLst>
          </p:cNvPr>
          <p:cNvSpPr>
            <a:spLocks noGrp="1"/>
          </p:cNvSpPr>
          <p:nvPr>
            <p:ph type="title"/>
          </p:nvPr>
        </p:nvSpPr>
        <p:spPr>
          <a:xfrm>
            <a:off x="407368" y="805746"/>
            <a:ext cx="11352832" cy="443198"/>
          </a:xfrm>
        </p:spPr>
        <p:txBody>
          <a:bodyPr/>
          <a:lstStyle/>
          <a:p>
            <a:r>
              <a:rPr lang="fr-FR"/>
              <a:t>Modifiez le style du titre</a:t>
            </a:r>
            <a:endParaRPr lang="fr-BE"/>
          </a:p>
        </p:txBody>
      </p:sp>
      <p:sp>
        <p:nvSpPr>
          <p:cNvPr id="12" name="Espace réservé du texte 2">
            <a:extLst>
              <a:ext uri="{FF2B5EF4-FFF2-40B4-BE49-F238E27FC236}">
                <a16:creationId xmlns:a16="http://schemas.microsoft.com/office/drawing/2014/main" xmlns="" id="{74B8ED77-7D59-440B-8C43-163B4763CB2B}"/>
              </a:ext>
            </a:extLst>
          </p:cNvPr>
          <p:cNvSpPr>
            <a:spLocks noGrp="1"/>
          </p:cNvSpPr>
          <p:nvPr>
            <p:ph type="body" idx="12" hasCustomPrompt="1"/>
          </p:nvPr>
        </p:nvSpPr>
        <p:spPr>
          <a:xfrm>
            <a:off x="407368" y="1362031"/>
            <a:ext cx="11352832" cy="258492"/>
          </a:xfrm>
        </p:spPr>
        <p:txBody>
          <a:bodyPr wrap="square" lIns="0" tIns="0" rIns="0" bIns="0">
            <a:spAutoFit/>
          </a:bodyPr>
          <a:lstStyle>
            <a:lvl1pPr marL="0" indent="0">
              <a:buNone/>
              <a:defRPr sz="1866" b="0" cap="all" baseline="0">
                <a:solidFill>
                  <a:schemeClr val="accent1"/>
                </a:solidFill>
              </a:defRPr>
            </a:lvl1pPr>
            <a:lvl2pPr marL="304770" indent="0">
              <a:buNone/>
              <a:defRPr sz="1333">
                <a:solidFill>
                  <a:schemeClr val="tx1">
                    <a:tint val="75000"/>
                  </a:schemeClr>
                </a:solidFill>
              </a:defRPr>
            </a:lvl2pPr>
            <a:lvl3pPr marL="609539" indent="0">
              <a:buNone/>
              <a:defRPr sz="1200">
                <a:solidFill>
                  <a:schemeClr val="tx1">
                    <a:tint val="75000"/>
                  </a:schemeClr>
                </a:solidFill>
              </a:defRPr>
            </a:lvl3pPr>
            <a:lvl4pPr marL="914309" indent="0">
              <a:buNone/>
              <a:defRPr sz="1067">
                <a:solidFill>
                  <a:schemeClr val="tx1">
                    <a:tint val="75000"/>
                  </a:schemeClr>
                </a:solidFill>
              </a:defRPr>
            </a:lvl4pPr>
            <a:lvl5pPr marL="1219078" indent="0">
              <a:buNone/>
              <a:defRPr sz="1067">
                <a:solidFill>
                  <a:schemeClr val="tx1">
                    <a:tint val="75000"/>
                  </a:schemeClr>
                </a:solidFill>
              </a:defRPr>
            </a:lvl5pPr>
            <a:lvl6pPr marL="1523848" indent="0">
              <a:buNone/>
              <a:defRPr sz="1067">
                <a:solidFill>
                  <a:schemeClr val="tx1">
                    <a:tint val="75000"/>
                  </a:schemeClr>
                </a:solidFill>
              </a:defRPr>
            </a:lvl6pPr>
            <a:lvl7pPr marL="1828617" indent="0">
              <a:buNone/>
              <a:defRPr sz="1067">
                <a:solidFill>
                  <a:schemeClr val="tx1">
                    <a:tint val="75000"/>
                  </a:schemeClr>
                </a:solidFill>
              </a:defRPr>
            </a:lvl7pPr>
            <a:lvl8pPr marL="2133387" indent="0">
              <a:buNone/>
              <a:defRPr sz="1067">
                <a:solidFill>
                  <a:schemeClr val="tx1">
                    <a:tint val="75000"/>
                  </a:schemeClr>
                </a:solidFill>
              </a:defRPr>
            </a:lvl8pPr>
            <a:lvl9pPr marL="2438156" indent="0">
              <a:buNone/>
              <a:defRPr sz="1067">
                <a:solidFill>
                  <a:schemeClr val="tx1">
                    <a:tint val="75000"/>
                  </a:schemeClr>
                </a:solidFill>
              </a:defRPr>
            </a:lvl9pPr>
          </a:lstStyle>
          <a:p>
            <a:pPr lvl="0"/>
            <a:r>
              <a:rPr lang="fr-FR" dirty="0"/>
              <a:t>SOUS-TITRE 1</a:t>
            </a:r>
          </a:p>
        </p:txBody>
      </p:sp>
      <p:pic>
        <p:nvPicPr>
          <p:cNvPr id="8" name="Image 7">
            <a:extLst>
              <a:ext uri="{FF2B5EF4-FFF2-40B4-BE49-F238E27FC236}">
                <a16:creationId xmlns:a16="http://schemas.microsoft.com/office/drawing/2014/main" xmlns="" id="{EBBB5CF9-9339-48EA-92AB-1856A2B0FF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6095" y="6050622"/>
            <a:ext cx="756000" cy="273022"/>
          </a:xfrm>
          <a:prstGeom prst="rect">
            <a:avLst/>
          </a:prstGeom>
        </p:spPr>
      </p:pic>
      <p:sp>
        <p:nvSpPr>
          <p:cNvPr id="13" name="ZoneTexte 12">
            <a:extLst>
              <a:ext uri="{FF2B5EF4-FFF2-40B4-BE49-F238E27FC236}">
                <a16:creationId xmlns:a16="http://schemas.microsoft.com/office/drawing/2014/main" xmlns="" id="{7D152494-6F16-4D4D-BDED-FA188E6E4778}"/>
              </a:ext>
            </a:extLst>
          </p:cNvPr>
          <p:cNvSpPr txBox="1"/>
          <p:nvPr userDrawn="1"/>
        </p:nvSpPr>
        <p:spPr>
          <a:xfrm>
            <a:off x="1268966" y="6295651"/>
            <a:ext cx="2901820" cy="215444"/>
          </a:xfrm>
          <a:prstGeom prst="rect">
            <a:avLst/>
          </a:prstGeom>
          <a:noFill/>
        </p:spPr>
        <p:txBody>
          <a:bodyPr wrap="square" rtlCol="0">
            <a:spAutoFit/>
          </a:bodyPr>
          <a:lstStyle/>
          <a:p>
            <a:pPr algn="ctr"/>
            <a:r>
              <a:rPr lang="fr-BE" sz="800" b="1" dirty="0">
                <a:solidFill>
                  <a:schemeClr val="bg1"/>
                </a:solidFill>
              </a:rPr>
              <a:t>Entreprendre et réussir ensemble</a:t>
            </a:r>
          </a:p>
        </p:txBody>
      </p:sp>
      <mc:AlternateContent xmlns:mc="http://schemas.openxmlformats.org/markup-compatibility/2006">
        <mc:Choice xmlns:p14="http://schemas.microsoft.com/office/powerpoint/2010/main" xmlns:aink="http://schemas.microsoft.com/office/drawing/2016/ink" xmlns="" Requires="p14 aink">
          <p:contentPart p14:bwMode="auto" r:id="rId3">
            <p14:nvContentPartPr>
              <p14:cNvPr id="2" name="Encre 1">
                <a:extLst>
                  <a:ext uri="{FF2B5EF4-FFF2-40B4-BE49-F238E27FC236}">
                    <a16:creationId xmlns:a16="http://schemas.microsoft.com/office/drawing/2014/main" id="{C4FB757B-5711-4349-8C8F-6EA0A9D84CC2}"/>
                  </a:ext>
                </a:extLst>
              </p14:cNvPr>
              <p14:cNvContentPartPr/>
              <p14:nvPr userDrawn="1"/>
            </p14:nvContentPartPr>
            <p14:xfrm>
              <a:off x="363909" y="6998496"/>
              <a:ext cx="10080" cy="28440"/>
            </p14:xfrm>
          </p:contentPart>
        </mc:Choice>
        <mc:Fallback>
          <p:pic>
            <p:nvPicPr>
              <p:cNvPr id="2" name="Encre 1">
                <a:extLst>
                  <a:ext uri="{FF2B5EF4-FFF2-40B4-BE49-F238E27FC236}">
                    <a16:creationId xmlns:a16="http://schemas.microsoft.com/office/drawing/2014/main" xmlns="" xmlns:aink="http://schemas.microsoft.com/office/drawing/2016/ink" xmlns:p14="http://schemas.microsoft.com/office/powerpoint/2010/main" id="{C4FB757B-5711-4349-8C8F-6EA0A9D84CC2}"/>
                  </a:ext>
                </a:extLst>
              </p:cNvPr>
              <p:cNvPicPr/>
              <p:nvPr/>
            </p:nvPicPr>
            <p:blipFill>
              <a:blip r:embed="rId4"/>
              <a:stretch>
                <a:fillRect/>
              </a:stretch>
            </p:blipFill>
            <p:spPr>
              <a:xfrm>
                <a:off x="345909" y="6980856"/>
                <a:ext cx="45720" cy="64080"/>
              </a:xfrm>
              <a:prstGeom prst="rect">
                <a:avLst/>
              </a:prstGeom>
            </p:spPr>
          </p:pic>
        </mc:Fallback>
      </mc:AlternateContent>
    </p:spTree>
    <p:extLst>
      <p:ext uri="{BB962C8B-B14F-4D97-AF65-F5344CB8AC3E}">
        <p14:creationId xmlns:p14="http://schemas.microsoft.com/office/powerpoint/2010/main" val="135585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 Fonds Photo">
    <p:spTree>
      <p:nvGrpSpPr>
        <p:cNvPr id="1" name=""/>
        <p:cNvGrpSpPr/>
        <p:nvPr/>
      </p:nvGrpSpPr>
      <p:grpSpPr>
        <a:xfrm>
          <a:off x="0" y="0"/>
          <a:ext cx="0" cy="0"/>
          <a:chOff x="0" y="0"/>
          <a:chExt cx="0" cy="0"/>
        </a:xfrm>
      </p:grpSpPr>
      <p:sp>
        <p:nvSpPr>
          <p:cNvPr id="8" name="Espace réservé pour une image  4">
            <a:extLst>
              <a:ext uri="{FF2B5EF4-FFF2-40B4-BE49-F238E27FC236}">
                <a16:creationId xmlns:a16="http://schemas.microsoft.com/office/drawing/2014/main" xmlns="" id="{72C80BD8-D653-4266-B533-AAC8DA8806E9}"/>
              </a:ext>
            </a:extLst>
          </p:cNvPr>
          <p:cNvSpPr>
            <a:spLocks noGrp="1"/>
          </p:cNvSpPr>
          <p:nvPr>
            <p:ph type="pic" sz="quarter" idx="13"/>
          </p:nvPr>
        </p:nvSpPr>
        <p:spPr>
          <a:xfrm>
            <a:off x="0" y="0"/>
            <a:ext cx="12192000" cy="6858000"/>
          </a:xfrm>
        </p:spPr>
        <p:txBody>
          <a:bodyPr/>
          <a:lstStyle>
            <a:lvl1pPr marL="0" indent="0" algn="ctr">
              <a:buNone/>
              <a:defRPr>
                <a:solidFill>
                  <a:schemeClr val="accent1"/>
                </a:solidFill>
              </a:defRPr>
            </a:lvl1pPr>
          </a:lstStyle>
          <a:p>
            <a:r>
              <a:rPr lang="fr-FR" dirty="0"/>
              <a:t>Cliquez sur l'icône pour ajouter une image</a:t>
            </a:r>
            <a:endParaRPr lang="fr-BE" dirty="0"/>
          </a:p>
        </p:txBody>
      </p:sp>
      <p:sp>
        <p:nvSpPr>
          <p:cNvPr id="6" name="Espace réservé de la date 5">
            <a:extLst>
              <a:ext uri="{FF2B5EF4-FFF2-40B4-BE49-F238E27FC236}">
                <a16:creationId xmlns:a16="http://schemas.microsoft.com/office/drawing/2014/main" xmlns="" id="{BB865CD0-B430-4831-B830-F7F83571B013}"/>
              </a:ext>
            </a:extLst>
          </p:cNvPr>
          <p:cNvSpPr>
            <a:spLocks noGrp="1"/>
          </p:cNvSpPr>
          <p:nvPr>
            <p:ph type="dt" sz="half" idx="10"/>
          </p:nvPr>
        </p:nvSpPr>
        <p:spPr/>
        <p:txBody>
          <a:bodyPr/>
          <a:lstStyle/>
          <a:p>
            <a:fld id="{4030497C-B359-4AF4-925F-303E3528CA30}" type="datetimeFigureOut">
              <a:rPr lang="fr-BE" smtClean="0"/>
              <a:t>6/05/2019</a:t>
            </a:fld>
            <a:endParaRPr lang="fr-BE"/>
          </a:p>
        </p:txBody>
      </p:sp>
      <p:sp>
        <p:nvSpPr>
          <p:cNvPr id="7" name="Espace réservé du pied de page 6">
            <a:extLst>
              <a:ext uri="{FF2B5EF4-FFF2-40B4-BE49-F238E27FC236}">
                <a16:creationId xmlns:a16="http://schemas.microsoft.com/office/drawing/2014/main" xmlns="" id="{CAC4C499-7DAE-4C5C-9D25-F73F08755275}"/>
              </a:ext>
            </a:extLst>
          </p:cNvPr>
          <p:cNvSpPr>
            <a:spLocks noGrp="1"/>
          </p:cNvSpPr>
          <p:nvPr>
            <p:ph type="ftr" sz="quarter" idx="11"/>
          </p:nvPr>
        </p:nvSpPr>
        <p:spPr/>
        <p:txBody>
          <a:bodyPr/>
          <a:lstStyle/>
          <a:p>
            <a:endParaRPr lang="fr-BE"/>
          </a:p>
        </p:txBody>
      </p:sp>
      <p:sp>
        <p:nvSpPr>
          <p:cNvPr id="9" name="Espace réservé du contenu 2">
            <a:extLst>
              <a:ext uri="{FF2B5EF4-FFF2-40B4-BE49-F238E27FC236}">
                <a16:creationId xmlns:a16="http://schemas.microsoft.com/office/drawing/2014/main" xmlns="" id="{4843E2A5-5FEF-4DBB-B036-18B346744DFC}"/>
              </a:ext>
            </a:extLst>
          </p:cNvPr>
          <p:cNvSpPr>
            <a:spLocks noGrp="1"/>
          </p:cNvSpPr>
          <p:nvPr>
            <p:ph idx="1"/>
          </p:nvPr>
        </p:nvSpPr>
        <p:spPr>
          <a:xfrm>
            <a:off x="407368" y="1779256"/>
            <a:ext cx="4992249" cy="4169356"/>
          </a:xfrm>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10" name="Titre 1">
            <a:extLst>
              <a:ext uri="{FF2B5EF4-FFF2-40B4-BE49-F238E27FC236}">
                <a16:creationId xmlns:a16="http://schemas.microsoft.com/office/drawing/2014/main" xmlns="" id="{5D5364A7-49D7-4E60-A433-D34913ED8031}"/>
              </a:ext>
            </a:extLst>
          </p:cNvPr>
          <p:cNvSpPr>
            <a:spLocks noGrp="1"/>
          </p:cNvSpPr>
          <p:nvPr>
            <p:ph type="title"/>
          </p:nvPr>
        </p:nvSpPr>
        <p:spPr>
          <a:xfrm>
            <a:off x="407368" y="805746"/>
            <a:ext cx="11352832" cy="443198"/>
          </a:xfrm>
        </p:spPr>
        <p:txBody>
          <a:bodyPr/>
          <a:lstStyle/>
          <a:p>
            <a:r>
              <a:rPr lang="fr-FR"/>
              <a:t>Modifiez le style du titre</a:t>
            </a:r>
            <a:endParaRPr lang="fr-BE"/>
          </a:p>
        </p:txBody>
      </p:sp>
      <p:sp>
        <p:nvSpPr>
          <p:cNvPr id="11" name="Espace réservé du texte 2">
            <a:extLst>
              <a:ext uri="{FF2B5EF4-FFF2-40B4-BE49-F238E27FC236}">
                <a16:creationId xmlns:a16="http://schemas.microsoft.com/office/drawing/2014/main" xmlns="" id="{B9A36091-CE10-40E9-990E-F680E568B12A}"/>
              </a:ext>
            </a:extLst>
          </p:cNvPr>
          <p:cNvSpPr>
            <a:spLocks noGrp="1"/>
          </p:cNvSpPr>
          <p:nvPr>
            <p:ph type="body" idx="12" hasCustomPrompt="1"/>
          </p:nvPr>
        </p:nvSpPr>
        <p:spPr>
          <a:xfrm>
            <a:off x="407368" y="1362031"/>
            <a:ext cx="11352832" cy="258492"/>
          </a:xfrm>
        </p:spPr>
        <p:txBody>
          <a:bodyPr wrap="square" lIns="0" tIns="0" rIns="0" bIns="0">
            <a:spAutoFit/>
          </a:bodyPr>
          <a:lstStyle>
            <a:lvl1pPr marL="0" indent="0">
              <a:buNone/>
              <a:defRPr sz="1866" b="0" cap="all" baseline="0">
                <a:solidFill>
                  <a:schemeClr val="accent1"/>
                </a:solidFill>
              </a:defRPr>
            </a:lvl1pPr>
            <a:lvl2pPr marL="304770" indent="0">
              <a:buNone/>
              <a:defRPr sz="1333">
                <a:solidFill>
                  <a:schemeClr val="tx1">
                    <a:tint val="75000"/>
                  </a:schemeClr>
                </a:solidFill>
              </a:defRPr>
            </a:lvl2pPr>
            <a:lvl3pPr marL="609539" indent="0">
              <a:buNone/>
              <a:defRPr sz="1200">
                <a:solidFill>
                  <a:schemeClr val="tx1">
                    <a:tint val="75000"/>
                  </a:schemeClr>
                </a:solidFill>
              </a:defRPr>
            </a:lvl3pPr>
            <a:lvl4pPr marL="914309" indent="0">
              <a:buNone/>
              <a:defRPr sz="1067">
                <a:solidFill>
                  <a:schemeClr val="tx1">
                    <a:tint val="75000"/>
                  </a:schemeClr>
                </a:solidFill>
              </a:defRPr>
            </a:lvl4pPr>
            <a:lvl5pPr marL="1219078" indent="0">
              <a:buNone/>
              <a:defRPr sz="1067">
                <a:solidFill>
                  <a:schemeClr val="tx1">
                    <a:tint val="75000"/>
                  </a:schemeClr>
                </a:solidFill>
              </a:defRPr>
            </a:lvl5pPr>
            <a:lvl6pPr marL="1523848" indent="0">
              <a:buNone/>
              <a:defRPr sz="1067">
                <a:solidFill>
                  <a:schemeClr val="tx1">
                    <a:tint val="75000"/>
                  </a:schemeClr>
                </a:solidFill>
              </a:defRPr>
            </a:lvl6pPr>
            <a:lvl7pPr marL="1828617" indent="0">
              <a:buNone/>
              <a:defRPr sz="1067">
                <a:solidFill>
                  <a:schemeClr val="tx1">
                    <a:tint val="75000"/>
                  </a:schemeClr>
                </a:solidFill>
              </a:defRPr>
            </a:lvl7pPr>
            <a:lvl8pPr marL="2133387" indent="0">
              <a:buNone/>
              <a:defRPr sz="1067">
                <a:solidFill>
                  <a:schemeClr val="tx1">
                    <a:tint val="75000"/>
                  </a:schemeClr>
                </a:solidFill>
              </a:defRPr>
            </a:lvl8pPr>
            <a:lvl9pPr marL="2438156" indent="0">
              <a:buNone/>
              <a:defRPr sz="1067">
                <a:solidFill>
                  <a:schemeClr val="tx1">
                    <a:tint val="75000"/>
                  </a:schemeClr>
                </a:solidFill>
              </a:defRPr>
            </a:lvl9pPr>
          </a:lstStyle>
          <a:p>
            <a:pPr lvl="0"/>
            <a:r>
              <a:rPr lang="fr-FR" dirty="0"/>
              <a:t>SOUS-TITRE 1</a:t>
            </a:r>
          </a:p>
        </p:txBody>
      </p:sp>
    </p:spTree>
    <p:extLst>
      <p:ext uri="{BB962C8B-B14F-4D97-AF65-F5344CB8AC3E}">
        <p14:creationId xmlns:p14="http://schemas.microsoft.com/office/powerpoint/2010/main" val="285088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positive Contenu">
    <p:spTree>
      <p:nvGrpSpPr>
        <p:cNvPr id="1" name=""/>
        <p:cNvGrpSpPr/>
        <p:nvPr/>
      </p:nvGrpSpPr>
      <p:grpSpPr>
        <a:xfrm>
          <a:off x="0" y="0"/>
          <a:ext cx="0" cy="0"/>
          <a:chOff x="0" y="0"/>
          <a:chExt cx="0" cy="0"/>
        </a:xfrm>
      </p:grpSpPr>
      <p:sp>
        <p:nvSpPr>
          <p:cNvPr id="6" name="Espace réservé du titre 1"/>
          <p:cNvSpPr>
            <a:spLocks noGrp="1"/>
          </p:cNvSpPr>
          <p:nvPr>
            <p:ph type="title"/>
          </p:nvPr>
        </p:nvSpPr>
        <p:spPr>
          <a:xfrm>
            <a:off x="609600" y="274638"/>
            <a:ext cx="10972800" cy="634082"/>
          </a:xfrm>
          <a:prstGeom prst="rect">
            <a:avLst/>
          </a:prstGeom>
        </p:spPr>
        <p:txBody>
          <a:bodyPr vert="horz" lIns="91440" tIns="45720" rIns="91440" bIns="45720" rtlCol="0" anchor="ctr">
            <a:normAutofit/>
          </a:bodyPr>
          <a:lstStyle/>
          <a:p>
            <a:r>
              <a:rPr lang="fr-FR" dirty="0"/>
              <a:t>Modifiez le style du titre</a:t>
            </a:r>
            <a:endParaRPr lang="fr-BE" dirty="0"/>
          </a:p>
        </p:txBody>
      </p:sp>
      <p:sp>
        <p:nvSpPr>
          <p:cNvPr id="3" name="Espace réservé du texte 2"/>
          <p:cNvSpPr>
            <a:spLocks noGrp="1"/>
          </p:cNvSpPr>
          <p:nvPr>
            <p:ph idx="1" hasCustomPrompt="1"/>
          </p:nvPr>
        </p:nvSpPr>
        <p:spPr>
          <a:xfrm>
            <a:off x="623392" y="1484784"/>
            <a:ext cx="10959008" cy="3888432"/>
          </a:xfrm>
          <a:prstGeom prst="rect">
            <a:avLst/>
          </a:prstGeom>
        </p:spPr>
        <p:txBody>
          <a:bodyPr vert="horz" lIns="91440" tIns="45720" rIns="91440" bIns="45720" rtlCol="0">
            <a:normAutofit/>
          </a:bodyPr>
          <a:lstStyle>
            <a:lvl3pPr marL="539750" indent="-184150">
              <a:defRPr/>
            </a:lvl3pPr>
            <a:lvl4pPr marL="1004888" indent="-285750">
              <a:buFont typeface="Arial" pitchFamily="34" charset="0"/>
              <a:buChar char="˃"/>
              <a:defRPr/>
            </a:lvl4pPr>
            <a:lvl5pPr marL="1343025" indent="-174625">
              <a:buClr>
                <a:srgbClr val="008FD0"/>
              </a:buClr>
              <a:buFont typeface="Courier New" pitchFamily="49" charset="0"/>
              <a:buChar char="o"/>
              <a:defRPr sz="1600" baseline="0">
                <a:solidFill>
                  <a:srgbClr val="58585A"/>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3"/>
            <a:endParaRPr lang="fr-FR" dirty="0"/>
          </a:p>
        </p:txBody>
      </p:sp>
    </p:spTree>
    <p:extLst>
      <p:ext uri="{BB962C8B-B14F-4D97-AF65-F5344CB8AC3E}">
        <p14:creationId xmlns:p14="http://schemas.microsoft.com/office/powerpoint/2010/main" val="17385945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F9F272D1-037D-4DFE-8239-3A1EE12CA06E}"/>
              </a:ext>
            </a:extLst>
          </p:cNvPr>
          <p:cNvSpPr/>
          <p:nvPr/>
        </p:nvSpPr>
        <p:spPr>
          <a:xfrm>
            <a:off x="0" y="5975893"/>
            <a:ext cx="12192000" cy="58173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49" tIns="30475" rIns="60949" bIns="30475" numCol="1" spcCol="0" rtlCol="0" fromWordArt="0" anchor="ctr" anchorCtr="0" forceAA="0" compatLnSpc="1">
            <a:prstTxWarp prst="textNoShape">
              <a:avLst/>
            </a:prstTxWarp>
            <a:noAutofit/>
          </a:bodyPr>
          <a:lstStyle/>
          <a:p>
            <a:pPr algn="ctr"/>
            <a:endParaRPr lang="fr-BE" sz="1200"/>
          </a:p>
        </p:txBody>
      </p:sp>
      <p:sp>
        <p:nvSpPr>
          <p:cNvPr id="2" name="Espace réservé du titre 1">
            <a:extLst>
              <a:ext uri="{FF2B5EF4-FFF2-40B4-BE49-F238E27FC236}">
                <a16:creationId xmlns:a16="http://schemas.microsoft.com/office/drawing/2014/main" xmlns="" id="{535FA3BC-7C55-4A6A-87C2-46137F1FDA69}"/>
              </a:ext>
            </a:extLst>
          </p:cNvPr>
          <p:cNvSpPr>
            <a:spLocks noGrp="1"/>
          </p:cNvSpPr>
          <p:nvPr>
            <p:ph type="title"/>
          </p:nvPr>
        </p:nvSpPr>
        <p:spPr>
          <a:xfrm>
            <a:off x="407368" y="805746"/>
            <a:ext cx="11352832" cy="443198"/>
          </a:xfrm>
          <a:prstGeom prst="rect">
            <a:avLst/>
          </a:prstGeom>
        </p:spPr>
        <p:txBody>
          <a:bodyPr vert="horz" wrap="square" lIns="0" tIns="0" rIns="0" bIns="0" rtlCol="0" anchor="ctr">
            <a:spAutoFit/>
          </a:bodyPr>
          <a:lstStyle/>
          <a:p>
            <a:r>
              <a:rPr lang="fr-FR" dirty="0"/>
              <a:t>Modifiez le style du titre</a:t>
            </a:r>
            <a:endParaRPr lang="fr-BE" dirty="0"/>
          </a:p>
        </p:txBody>
      </p:sp>
      <p:sp>
        <p:nvSpPr>
          <p:cNvPr id="3" name="Espace réservé du texte 2">
            <a:extLst>
              <a:ext uri="{FF2B5EF4-FFF2-40B4-BE49-F238E27FC236}">
                <a16:creationId xmlns:a16="http://schemas.microsoft.com/office/drawing/2014/main" xmlns="" id="{8B393135-8C0C-437B-8797-1E881E449D30}"/>
              </a:ext>
            </a:extLst>
          </p:cNvPr>
          <p:cNvSpPr>
            <a:spLocks noGrp="1"/>
          </p:cNvSpPr>
          <p:nvPr>
            <p:ph type="body" idx="1"/>
          </p:nvPr>
        </p:nvSpPr>
        <p:spPr>
          <a:xfrm>
            <a:off x="1679575" y="1779255"/>
            <a:ext cx="8808508" cy="4351195"/>
          </a:xfrm>
          <a:prstGeom prst="rect">
            <a:avLst/>
          </a:prstGeom>
        </p:spPr>
        <p:txBody>
          <a:bodyPr vert="horz" lIns="0" tIns="0" rIns="0" bIns="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8"/>
            <a:r>
              <a:rPr lang="fr-FR" dirty="0"/>
              <a:t>Neuvième niveau</a:t>
            </a:r>
            <a:endParaRPr lang="fr-BE" dirty="0"/>
          </a:p>
        </p:txBody>
      </p:sp>
      <p:sp>
        <p:nvSpPr>
          <p:cNvPr id="4" name="Espace réservé de la date 3">
            <a:extLst>
              <a:ext uri="{FF2B5EF4-FFF2-40B4-BE49-F238E27FC236}">
                <a16:creationId xmlns:a16="http://schemas.microsoft.com/office/drawing/2014/main" xmlns="" id="{49C1C02C-3425-420F-9991-7974E4C39F0B}"/>
              </a:ext>
            </a:extLst>
          </p:cNvPr>
          <p:cNvSpPr>
            <a:spLocks noGrp="1"/>
          </p:cNvSpPr>
          <p:nvPr>
            <p:ph type="dt" sz="half" idx="2"/>
          </p:nvPr>
        </p:nvSpPr>
        <p:spPr>
          <a:xfrm>
            <a:off x="341273" y="6641608"/>
            <a:ext cx="977932" cy="123111"/>
          </a:xfrm>
          <a:prstGeom prst="rect">
            <a:avLst/>
          </a:prstGeom>
        </p:spPr>
        <p:txBody>
          <a:bodyPr vert="horz" wrap="square" lIns="0" tIns="0" rIns="0" bIns="0" rtlCol="0" anchor="ctr">
            <a:spAutoFit/>
          </a:bodyPr>
          <a:lstStyle>
            <a:lvl1pPr algn="l">
              <a:defRPr sz="800" b="1">
                <a:solidFill>
                  <a:schemeClr val="accent1"/>
                </a:solidFill>
              </a:defRPr>
            </a:lvl1pPr>
          </a:lstStyle>
          <a:p>
            <a:fld id="{4030497C-B359-4AF4-925F-303E3528CA30}" type="datetimeFigureOut">
              <a:rPr lang="fr-BE" smtClean="0"/>
              <a:pPr/>
              <a:t>6/05/2019</a:t>
            </a:fld>
            <a:endParaRPr lang="fr-BE" dirty="0"/>
          </a:p>
        </p:txBody>
      </p:sp>
      <p:sp>
        <p:nvSpPr>
          <p:cNvPr id="5" name="Espace réservé du pied de page 4">
            <a:extLst>
              <a:ext uri="{FF2B5EF4-FFF2-40B4-BE49-F238E27FC236}">
                <a16:creationId xmlns:a16="http://schemas.microsoft.com/office/drawing/2014/main" xmlns="" id="{E9EBA922-66A7-4FC1-9D49-0E909B02E5CE}"/>
              </a:ext>
            </a:extLst>
          </p:cNvPr>
          <p:cNvSpPr>
            <a:spLocks noGrp="1"/>
          </p:cNvSpPr>
          <p:nvPr>
            <p:ph type="ftr" sz="quarter" idx="3"/>
          </p:nvPr>
        </p:nvSpPr>
        <p:spPr>
          <a:xfrm>
            <a:off x="5471526" y="6641272"/>
            <a:ext cx="6126427" cy="123111"/>
          </a:xfrm>
          <a:prstGeom prst="rect">
            <a:avLst/>
          </a:prstGeom>
        </p:spPr>
        <p:txBody>
          <a:bodyPr vert="horz" wrap="square" lIns="0" tIns="0" rIns="0" bIns="0" rtlCol="0" anchor="ctr">
            <a:spAutoFit/>
          </a:bodyPr>
          <a:lstStyle>
            <a:lvl1pPr algn="r">
              <a:defRPr sz="800" b="1">
                <a:solidFill>
                  <a:schemeClr val="accent1"/>
                </a:solidFill>
              </a:defRPr>
            </a:lvl1pPr>
          </a:lstStyle>
          <a:p>
            <a:endParaRPr lang="fr-BE" dirty="0"/>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05784" y="6069284"/>
            <a:ext cx="756000" cy="273022"/>
          </a:xfrm>
          <a:prstGeom prst="rect">
            <a:avLst/>
          </a:prstGeom>
        </p:spPr>
      </p:pic>
      <p:pic>
        <p:nvPicPr>
          <p:cNvPr id="8" name="Image 7">
            <a:extLst>
              <a:ext uri="{FF2B5EF4-FFF2-40B4-BE49-F238E27FC236}">
                <a16:creationId xmlns:a16="http://schemas.microsoft.com/office/drawing/2014/main" xmlns="" id="{E74ABF34-14A3-4C39-98F8-AB76B176AE1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81866" y="4475324"/>
            <a:ext cx="2273016" cy="2412698"/>
          </a:xfrm>
          <a:prstGeom prst="rect">
            <a:avLst/>
          </a:prstGeom>
        </p:spPr>
      </p:pic>
      <p:sp>
        <p:nvSpPr>
          <p:cNvPr id="9" name="ZoneTexte 8">
            <a:extLst>
              <a:ext uri="{FF2B5EF4-FFF2-40B4-BE49-F238E27FC236}">
                <a16:creationId xmlns:a16="http://schemas.microsoft.com/office/drawing/2014/main" xmlns="" id="{410148DD-864E-4E27-B3B2-E32BB5BF5B5C}"/>
              </a:ext>
            </a:extLst>
          </p:cNvPr>
          <p:cNvSpPr txBox="1"/>
          <p:nvPr userDrawn="1"/>
        </p:nvSpPr>
        <p:spPr>
          <a:xfrm>
            <a:off x="4618655" y="6314313"/>
            <a:ext cx="2901820" cy="215444"/>
          </a:xfrm>
          <a:prstGeom prst="rect">
            <a:avLst/>
          </a:prstGeom>
          <a:noFill/>
        </p:spPr>
        <p:txBody>
          <a:bodyPr wrap="square" rtlCol="0">
            <a:spAutoFit/>
          </a:bodyPr>
          <a:lstStyle/>
          <a:p>
            <a:pPr algn="ctr"/>
            <a:r>
              <a:rPr lang="fr-BE" sz="800" b="1" dirty="0">
                <a:solidFill>
                  <a:schemeClr val="bg1"/>
                </a:solidFill>
              </a:rPr>
              <a:t>Entreprendre et réussir ensemble</a:t>
            </a:r>
          </a:p>
        </p:txBody>
      </p:sp>
    </p:spTree>
    <p:extLst>
      <p:ext uri="{BB962C8B-B14F-4D97-AF65-F5344CB8AC3E}">
        <p14:creationId xmlns:p14="http://schemas.microsoft.com/office/powerpoint/2010/main" val="3550876406"/>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9" r:id="rId3"/>
    <p:sldLayoutId id="2147483670" r:id="rId4"/>
    <p:sldLayoutId id="2147483671" r:id="rId5"/>
    <p:sldLayoutId id="2147483673" r:id="rId6"/>
    <p:sldLayoutId id="2147483674" r:id="rId7"/>
    <p:sldLayoutId id="2147483679" r:id="rId8"/>
    <p:sldLayoutId id="2147483680" r:id="rId9"/>
    <p:sldLayoutId id="2147483681"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09539" rtl="0" eaLnBrk="1" latinLnBrk="0" hangingPunct="1">
        <a:lnSpc>
          <a:spcPct val="90000"/>
        </a:lnSpc>
        <a:spcBef>
          <a:spcPct val="0"/>
        </a:spcBef>
        <a:buNone/>
        <a:defRPr sz="3200" b="1" kern="1200" cap="none" spc="0" baseline="0">
          <a:ln w="0"/>
          <a:solidFill>
            <a:schemeClr val="accent1"/>
          </a:solidFill>
          <a:effectLst/>
          <a:latin typeface="Century Gothic" panose="020B0502020202020204" pitchFamily="34" charset="0"/>
          <a:ea typeface="+mj-ea"/>
          <a:cs typeface="+mj-cs"/>
        </a:defRPr>
      </a:lvl1pPr>
    </p:titleStyle>
    <p:bodyStyle>
      <a:lvl1pPr marL="0" indent="0" algn="l" defTabSz="609539" rtl="0" eaLnBrk="1" latinLnBrk="0" hangingPunct="1">
        <a:lnSpc>
          <a:spcPct val="90000"/>
        </a:lnSpc>
        <a:spcBef>
          <a:spcPts val="2400"/>
        </a:spcBef>
        <a:buFont typeface="Arial" panose="020B0604020202020204" pitchFamily="34" charset="0"/>
        <a:buNone/>
        <a:defRPr sz="2000" b="1" kern="1200">
          <a:solidFill>
            <a:srgbClr val="00AEEF"/>
          </a:solidFill>
          <a:latin typeface="Century Gothic" panose="020B0502020202020204" pitchFamily="34" charset="0"/>
          <a:ea typeface="+mn-ea"/>
          <a:cs typeface="+mn-cs"/>
        </a:defRPr>
      </a:lvl1pPr>
      <a:lvl2pPr marL="0" indent="0" algn="l" defTabSz="609539" rtl="0" eaLnBrk="1" latinLnBrk="0" hangingPunct="1">
        <a:lnSpc>
          <a:spcPct val="90000"/>
        </a:lnSpc>
        <a:spcBef>
          <a:spcPts val="2400"/>
        </a:spcBef>
        <a:buFont typeface="Arial" panose="020B0604020202020204" pitchFamily="34" charset="0"/>
        <a:buNone/>
        <a:defRPr sz="2000" kern="1200">
          <a:solidFill>
            <a:srgbClr val="00AEEF"/>
          </a:solidFill>
          <a:latin typeface="Century Gothic" panose="020B0502020202020204" pitchFamily="34" charset="0"/>
          <a:ea typeface="+mn-ea"/>
          <a:cs typeface="+mn-cs"/>
        </a:defRPr>
      </a:lvl2pPr>
      <a:lvl3pPr marL="0" indent="0" algn="l" defTabSz="609539" rtl="0" eaLnBrk="1" latinLnBrk="0" hangingPunct="1">
        <a:lnSpc>
          <a:spcPct val="90000"/>
        </a:lnSpc>
        <a:spcBef>
          <a:spcPts val="2400"/>
        </a:spcBef>
        <a:buFont typeface="Arial" panose="020B0604020202020204" pitchFamily="34" charset="0"/>
        <a:buNone/>
        <a:defRPr sz="1733" b="1" kern="1200">
          <a:solidFill>
            <a:schemeClr val="tx1"/>
          </a:solidFill>
          <a:latin typeface="Century Gothic" panose="020B0502020202020204" pitchFamily="34" charset="0"/>
          <a:ea typeface="+mn-ea"/>
          <a:cs typeface="+mn-cs"/>
        </a:defRPr>
      </a:lvl3pPr>
      <a:lvl4pPr marL="0" indent="0" algn="l" defTabSz="609539" rtl="0" eaLnBrk="1" latinLnBrk="0" hangingPunct="1">
        <a:lnSpc>
          <a:spcPct val="90000"/>
        </a:lnSpc>
        <a:spcBef>
          <a:spcPts val="2400"/>
        </a:spcBef>
        <a:buClr>
          <a:schemeClr val="accent1"/>
        </a:buClr>
        <a:buFont typeface="+mj-lt"/>
        <a:buNone/>
        <a:defRPr sz="1733" kern="1200">
          <a:solidFill>
            <a:schemeClr val="tx1"/>
          </a:solidFill>
          <a:latin typeface="Century Gothic" panose="020B0502020202020204" pitchFamily="34" charset="0"/>
          <a:ea typeface="+mn-ea"/>
          <a:cs typeface="+mn-cs"/>
        </a:defRPr>
      </a:lvl4pPr>
      <a:lvl5pPr marL="298420" indent="-237043" algn="l" defTabSz="609539" rtl="0" eaLnBrk="1" latinLnBrk="0" hangingPunct="1">
        <a:lnSpc>
          <a:spcPct val="90000"/>
        </a:lnSpc>
        <a:spcBef>
          <a:spcPts val="2400"/>
        </a:spcBef>
        <a:buClr>
          <a:srgbClr val="00AEEF"/>
        </a:buClr>
        <a:buFont typeface="Arial" panose="020B0604020202020204" pitchFamily="34" charset="0"/>
        <a:buChar char="•"/>
        <a:tabLst/>
        <a:defRPr sz="1600" kern="1200">
          <a:solidFill>
            <a:schemeClr val="tx1"/>
          </a:solidFill>
          <a:latin typeface="Century Gothic" panose="020B0502020202020204" pitchFamily="34" charset="0"/>
          <a:ea typeface="+mn-ea"/>
          <a:cs typeface="+mn-cs"/>
        </a:defRPr>
      </a:lvl5pPr>
      <a:lvl6pPr marL="299479" indent="-238102" algn="l" defTabSz="609539" rtl="0" eaLnBrk="1" latinLnBrk="0" hangingPunct="1">
        <a:lnSpc>
          <a:spcPct val="90000"/>
        </a:lnSpc>
        <a:spcBef>
          <a:spcPts val="2400"/>
        </a:spcBef>
        <a:buClr>
          <a:srgbClr val="00AEEF"/>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6pPr>
      <a:lvl7pPr marL="538638" indent="-238102" algn="l" defTabSz="609539" rtl="0" eaLnBrk="1" latinLnBrk="0" hangingPunct="1">
        <a:lnSpc>
          <a:spcPct val="90000"/>
        </a:lnSpc>
        <a:spcBef>
          <a:spcPts val="333"/>
        </a:spcBef>
        <a:buClr>
          <a:srgbClr val="00AEEF"/>
        </a:buClr>
        <a:buFont typeface="Arial" panose="020B0604020202020204" pitchFamily="34" charset="0"/>
        <a:buChar char="•"/>
        <a:tabLst/>
        <a:defRPr sz="1600" kern="1200">
          <a:solidFill>
            <a:schemeClr val="tx1"/>
          </a:solidFill>
          <a:latin typeface="Century Gothic" panose="020B0502020202020204" pitchFamily="34" charset="0"/>
          <a:ea typeface="+mn-ea"/>
          <a:cs typeface="+mn-cs"/>
        </a:defRPr>
      </a:lvl7pPr>
      <a:lvl8pPr marL="538638" indent="-239159" algn="l" defTabSz="609539" rtl="0" eaLnBrk="1" latinLnBrk="0" hangingPunct="1">
        <a:lnSpc>
          <a:spcPct val="90000"/>
        </a:lnSpc>
        <a:spcBef>
          <a:spcPts val="333"/>
        </a:spcBef>
        <a:buClr>
          <a:srgbClr val="00AEEF"/>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8pPr>
      <a:lvl9pPr marL="770390" indent="-228577" algn="l" defTabSz="609539" rtl="0" eaLnBrk="1" latinLnBrk="0" hangingPunct="1">
        <a:lnSpc>
          <a:spcPct val="90000"/>
        </a:lnSpc>
        <a:spcBef>
          <a:spcPts val="333"/>
        </a:spcBef>
        <a:buClr>
          <a:srgbClr val="00AEEF"/>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9pPr>
    </p:bodyStyle>
    <p:otherStyle>
      <a:defPPr>
        <a:defRPr lang="fr-FR"/>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240">
          <p15:clr>
            <a:srgbClr val="F26B43"/>
          </p15:clr>
        </p15:guide>
        <p15:guide id="2" pos="5194">
          <p15:clr>
            <a:srgbClr val="F26B43"/>
          </p15:clr>
        </p15:guide>
        <p15:guide id="3" pos="5761">
          <p15:clr>
            <a:srgbClr val="F26B43"/>
          </p15:clr>
        </p15:guide>
        <p15:guide id="4" pos="5103">
          <p15:clr>
            <a:srgbClr val="F26B43"/>
          </p15:clr>
        </p15:guide>
        <p15:guide id="5" pos="3992">
          <p15:clr>
            <a:srgbClr val="F26B43"/>
          </p15:clr>
        </p15:guide>
        <p15:guide id="6" pos="6305">
          <p15:clr>
            <a:srgbClr val="F26B43"/>
          </p15:clr>
        </p15:guide>
        <p15:guide id="7" pos="6396">
          <p15:clr>
            <a:srgbClr val="F26B43"/>
          </p15:clr>
        </p15:guide>
        <p15:guide id="8" pos="3901">
          <p15:clr>
            <a:srgbClr val="F26B43"/>
          </p15:clr>
        </p15:guide>
        <p15:guide id="9" pos="2789">
          <p15:clr>
            <a:srgbClr val="F26B43"/>
          </p15:clr>
        </p15:guide>
        <p15:guide id="10" pos="2698">
          <p15:clr>
            <a:srgbClr val="F26B43"/>
          </p15:clr>
        </p15:guide>
        <p15:guide id="11" pos="1587">
          <p15:clr>
            <a:srgbClr val="F26B43"/>
          </p15:clr>
        </p15:guide>
        <p15:guide id="12" pos="1496">
          <p15:clr>
            <a:srgbClr val="F26B43"/>
          </p15:clr>
        </p15:guide>
        <p15:guide id="13" pos="385">
          <p15:clr>
            <a:srgbClr val="F26B43"/>
          </p15:clr>
        </p15:guide>
        <p15:guide id="15" pos="7507">
          <p15:clr>
            <a:srgbClr val="F26B43"/>
          </p15:clr>
        </p15:guide>
        <p15:guide id="16" pos="7598">
          <p15:clr>
            <a:srgbClr val="F26B43"/>
          </p15:clr>
        </p15:guide>
        <p15:guide id="17" pos="8710">
          <p15:clr>
            <a:srgbClr val="F26B43"/>
          </p15:clr>
        </p15:guide>
        <p15:guide id="18" pos="8801">
          <p15:clr>
            <a:srgbClr val="F26B43"/>
          </p15:clr>
        </p15:guide>
        <p15:guide id="19" pos="9912">
          <p15:clr>
            <a:srgbClr val="F26B43"/>
          </p15:clr>
        </p15:guide>
        <p15:guide id="20" pos="10003">
          <p15:clr>
            <a:srgbClr val="F26B43"/>
          </p15:clr>
        </p15:guide>
        <p15:guide id="21" pos="11114">
          <p15:clr>
            <a:srgbClr val="F26B43"/>
          </p15:clr>
        </p15:guide>
        <p15:guide id="23" orient="horz" pos="428">
          <p15:clr>
            <a:srgbClr val="F26B43"/>
          </p15:clr>
        </p15:guide>
        <p15:guide id="24" orient="horz" pos="605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www.socialsecurity.be/"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www.ucm.be/Secretariat-social-Employeur/Informations-utiles/Publication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mailto:contact@onss.fgov.be"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customXml" Target="../ink/ink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6"/>
          <p:cNvSpPr>
            <a:spLocks noGrp="1" noChangeArrowheads="1"/>
          </p:cNvSpPr>
          <p:nvPr>
            <p:ph type="ctrTitle"/>
          </p:nvPr>
        </p:nvSpPr>
        <p:spPr>
          <a:xfrm>
            <a:off x="939800" y="1951515"/>
            <a:ext cx="10363200" cy="2670283"/>
          </a:xfrm>
        </p:spPr>
        <p:txBody>
          <a:bodyPr/>
          <a:lstStyle/>
          <a:p>
            <a:pPr marL="342900" indent="-342900" algn="ctr">
              <a:lnSpc>
                <a:spcPct val="80000"/>
              </a:lnSpc>
              <a:spcBef>
                <a:spcPct val="20000"/>
              </a:spcBef>
              <a:defRPr/>
            </a:pPr>
            <a:r>
              <a:rPr lang="fr-BE" sz="3600" dirty="0" smtClean="0">
                <a:solidFill>
                  <a:schemeClr val="tx1"/>
                </a:solidFill>
                <a:latin typeface="Calibri" pitchFamily="34" charset="0"/>
                <a:ea typeface="+mn-ea"/>
              </a:rPr>
              <a:t>Petit déjeuner </a:t>
            </a:r>
            <a:r>
              <a:rPr lang="fr-BE" sz="3600" dirty="0" err="1" smtClean="0">
                <a:solidFill>
                  <a:schemeClr val="tx1"/>
                </a:solidFill>
                <a:latin typeface="Calibri" pitchFamily="34" charset="0"/>
                <a:ea typeface="+mn-ea"/>
              </a:rPr>
              <a:t>Walhardent</a:t>
            </a:r>
            <a:r>
              <a:rPr lang="fr-BE" sz="3600" dirty="0" smtClean="0">
                <a:solidFill>
                  <a:schemeClr val="tx1"/>
                </a:solidFill>
                <a:latin typeface="Calibri" pitchFamily="34" charset="0"/>
                <a:ea typeface="+mn-ea"/>
              </a:rPr>
              <a:t/>
            </a:r>
            <a:br>
              <a:rPr lang="fr-BE" sz="3600" dirty="0" smtClean="0">
                <a:solidFill>
                  <a:schemeClr val="tx1"/>
                </a:solidFill>
                <a:latin typeface="Calibri" pitchFamily="34" charset="0"/>
                <a:ea typeface="+mn-ea"/>
              </a:rPr>
            </a:br>
            <a:r>
              <a:rPr lang="fr-BE" sz="3600" dirty="0" smtClean="0">
                <a:solidFill>
                  <a:schemeClr val="tx1"/>
                </a:solidFill>
                <a:latin typeface="Calibri" pitchFamily="34" charset="0"/>
                <a:ea typeface="+mn-ea"/>
              </a:rPr>
              <a:t>- </a:t>
            </a:r>
            <a:br>
              <a:rPr lang="fr-BE" sz="3600" dirty="0" smtClean="0">
                <a:solidFill>
                  <a:schemeClr val="tx1"/>
                </a:solidFill>
                <a:latin typeface="Calibri" pitchFamily="34" charset="0"/>
                <a:ea typeface="+mn-ea"/>
              </a:rPr>
            </a:br>
            <a:r>
              <a:rPr lang="fr-BE" sz="3600" dirty="0" err="1" smtClean="0">
                <a:solidFill>
                  <a:schemeClr val="tx1"/>
                </a:solidFill>
                <a:latin typeface="Calibri" pitchFamily="34" charset="0"/>
                <a:ea typeface="+mn-ea"/>
              </a:rPr>
              <a:t>Flexi</a:t>
            </a:r>
            <a:r>
              <a:rPr lang="fr-BE" sz="3600" dirty="0" smtClean="0">
                <a:solidFill>
                  <a:schemeClr val="tx1"/>
                </a:solidFill>
                <a:latin typeface="Calibri" pitchFamily="34" charset="0"/>
                <a:ea typeface="+mn-ea"/>
              </a:rPr>
              <a:t>-jobs et aides </a:t>
            </a:r>
            <a:r>
              <a:rPr lang="fr-BE" sz="3600" dirty="0" err="1" smtClean="0">
                <a:solidFill>
                  <a:schemeClr val="tx1"/>
                </a:solidFill>
                <a:latin typeface="Calibri" pitchFamily="34" charset="0"/>
                <a:ea typeface="+mn-ea"/>
              </a:rPr>
              <a:t>Sesam</a:t>
            </a:r>
            <a:r>
              <a:rPr lang="fr-BE" sz="3600" dirty="0" smtClean="0">
                <a:solidFill>
                  <a:schemeClr val="tx1"/>
                </a:solidFill>
                <a:latin typeface="Calibri" pitchFamily="34" charset="0"/>
                <a:ea typeface="+mn-ea"/>
              </a:rPr>
              <a:t> </a:t>
            </a:r>
            <a:br>
              <a:rPr lang="fr-BE" sz="3600" dirty="0" smtClean="0">
                <a:solidFill>
                  <a:schemeClr val="tx1"/>
                </a:solidFill>
                <a:latin typeface="Calibri" pitchFamily="34" charset="0"/>
                <a:ea typeface="+mn-ea"/>
              </a:rPr>
            </a:br>
            <a:r>
              <a:rPr lang="fr-BE" sz="3600" dirty="0" smtClean="0">
                <a:solidFill>
                  <a:schemeClr val="tx1"/>
                </a:solidFill>
                <a:latin typeface="Calibri" pitchFamily="34" charset="0"/>
                <a:ea typeface="+mn-ea"/>
              </a:rPr>
              <a:t>-</a:t>
            </a:r>
            <a:r>
              <a:rPr lang="fr-BE" sz="3600" dirty="0" smtClean="0"/>
              <a:t/>
            </a:r>
            <a:br>
              <a:rPr lang="fr-BE" sz="3600" dirty="0" smtClean="0"/>
            </a:br>
            <a:r>
              <a:rPr lang="fr-BE" sz="3600" dirty="0" smtClean="0"/>
              <a:t/>
            </a:r>
            <a:br>
              <a:rPr lang="fr-BE" sz="3600" dirty="0" smtClean="0"/>
            </a:br>
            <a:r>
              <a:rPr lang="fr-BE" sz="3600" dirty="0" smtClean="0">
                <a:solidFill>
                  <a:schemeClr val="tx1"/>
                </a:solidFill>
                <a:latin typeface="Calibri" pitchFamily="34" charset="0"/>
                <a:ea typeface="+mn-ea"/>
              </a:rPr>
              <a:t>7 mai 2019</a:t>
            </a:r>
            <a:endParaRPr lang="fr-BE" sz="3600" b="1" kern="1200" dirty="0">
              <a:solidFill>
                <a:schemeClr val="tx1"/>
              </a:solidFill>
              <a:latin typeface="Calibri" pitchFamily="34" charset="0"/>
              <a:ea typeface="+mn-ea"/>
            </a:endParaRPr>
          </a:p>
        </p:txBody>
      </p:sp>
    </p:spTree>
    <p:extLst>
      <p:ext uri="{BB962C8B-B14F-4D97-AF65-F5344CB8AC3E}">
        <p14:creationId xmlns:p14="http://schemas.microsoft.com/office/powerpoint/2010/main" val="2109736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p:cNvSpPr>
            <a:spLocks noGrp="1"/>
          </p:cNvSpPr>
          <p:nvPr>
            <p:ph type="title"/>
          </p:nvPr>
        </p:nvSpPr>
        <p:spPr>
          <a:xfrm>
            <a:off x="1678517" y="548339"/>
            <a:ext cx="9889067" cy="443198"/>
          </a:xfrm>
        </p:spPr>
        <p:txBody>
          <a:bodyPr/>
          <a:lstStyle/>
          <a:p>
            <a:r>
              <a:rPr lang="fr-BE" altLang="fr-FR" dirty="0" smtClean="0"/>
              <a:t>1. </a:t>
            </a:r>
            <a:r>
              <a:rPr lang="fr-BE" altLang="fr-FR" dirty="0" err="1" smtClean="0"/>
              <a:t>Flexi</a:t>
            </a:r>
            <a:r>
              <a:rPr lang="fr-BE" altLang="fr-FR" dirty="0" smtClean="0"/>
              <a:t>-jobs</a:t>
            </a:r>
          </a:p>
        </p:txBody>
      </p:sp>
      <p:sp>
        <p:nvSpPr>
          <p:cNvPr id="54275" name="Espace réservé du contenu 2"/>
          <p:cNvSpPr>
            <a:spLocks noGrp="1"/>
          </p:cNvSpPr>
          <p:nvPr>
            <p:ph idx="1"/>
          </p:nvPr>
        </p:nvSpPr>
        <p:spPr>
          <a:xfrm>
            <a:off x="334434" y="1341438"/>
            <a:ext cx="11523133" cy="4679950"/>
          </a:xfrm>
        </p:spPr>
        <p:txBody>
          <a:bodyPr/>
          <a:lstStyle/>
          <a:p>
            <a:r>
              <a:rPr lang="fr-BE" altLang="fr-FR" dirty="0" smtClean="0"/>
              <a:t>E.V. 01/12/2015</a:t>
            </a:r>
          </a:p>
          <a:p>
            <a:r>
              <a:rPr lang="fr-BE" altLang="fr-FR" dirty="0" smtClean="0"/>
              <a:t>Employeurs visés: </a:t>
            </a:r>
            <a:r>
              <a:rPr lang="fr-BE" altLang="fr-FR" dirty="0" err="1" smtClean="0"/>
              <a:t>Horeca</a:t>
            </a:r>
            <a:r>
              <a:rPr lang="fr-BE" altLang="fr-FR" dirty="0" smtClean="0"/>
              <a:t> et </a:t>
            </a:r>
            <a:r>
              <a:rPr lang="fr-BE" altLang="fr-FR" dirty="0" err="1" smtClean="0"/>
              <a:t>interim</a:t>
            </a:r>
            <a:endParaRPr lang="fr-BE" altLang="fr-FR" dirty="0" smtClean="0"/>
          </a:p>
          <a:p>
            <a:r>
              <a:rPr lang="fr-BE" altLang="fr-FR" dirty="0" smtClean="0"/>
              <a:t>Travailleurs visés: conditions</a:t>
            </a:r>
          </a:p>
          <a:p>
            <a:pPr lvl="1"/>
            <a:r>
              <a:rPr lang="fr-BE" altLang="fr-FR" dirty="0" smtClean="0"/>
              <a:t>En T-3: occupation chez un/plusieurs </a:t>
            </a:r>
            <a:r>
              <a:rPr lang="fr-BE" altLang="fr-FR" b="1" u="sng" dirty="0" smtClean="0"/>
              <a:t>autre(s)</a:t>
            </a:r>
            <a:r>
              <a:rPr lang="fr-BE" altLang="fr-FR" dirty="0" smtClean="0"/>
              <a:t> ≥ 4/5</a:t>
            </a:r>
            <a:r>
              <a:rPr lang="fr-BE" altLang="fr-FR" baseline="30000" dirty="0" smtClean="0"/>
              <a:t>ème</a:t>
            </a:r>
            <a:endParaRPr lang="fr-BE" altLang="fr-FR" dirty="0" smtClean="0"/>
          </a:p>
          <a:p>
            <a:pPr lvl="2"/>
            <a:r>
              <a:rPr lang="fr-BE" altLang="fr-FR" dirty="0" smtClean="0"/>
              <a:t>Tous secteurs confondus</a:t>
            </a:r>
          </a:p>
          <a:p>
            <a:pPr lvl="2"/>
            <a:r>
              <a:rPr lang="fr-BE" altLang="fr-FR" dirty="0" smtClean="0"/>
              <a:t>Pas apprenti, FJ, étudiant, occasionnel</a:t>
            </a:r>
          </a:p>
          <a:p>
            <a:pPr lvl="1"/>
            <a:r>
              <a:rPr lang="fr-BE" altLang="fr-FR" dirty="0" smtClean="0"/>
              <a:t>En T: ne pas être occupé chez le même employeur ≥ 4/5</a:t>
            </a:r>
            <a:r>
              <a:rPr lang="fr-BE" altLang="fr-FR" baseline="30000" dirty="0" smtClean="0"/>
              <a:t>ème</a:t>
            </a:r>
            <a:r>
              <a:rPr lang="fr-BE" altLang="fr-FR" dirty="0" smtClean="0"/>
              <a:t> (ou période couverte par IR ou en préavis)</a:t>
            </a:r>
          </a:p>
          <a:p>
            <a:pPr lvl="1"/>
            <a:endParaRPr lang="fr-BE" altLang="fr-FR" dirty="0" smtClean="0"/>
          </a:p>
        </p:txBody>
      </p:sp>
      <p:sp>
        <p:nvSpPr>
          <p:cNvPr id="54276" name="Espace réservé du numéro de diapositive 3"/>
          <p:cNvSpPr>
            <a:spLocks noGrp="1"/>
          </p:cNvSpPr>
          <p:nvPr>
            <p:ph type="sldNum" sz="quarter" idx="4294967295"/>
          </p:nvPr>
        </p:nvSpPr>
        <p:spPr>
          <a:xfrm>
            <a:off x="9647767" y="6489700"/>
            <a:ext cx="673100" cy="349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E95CDCC-9BFE-46E1-9EF8-CFAF5F885498}" type="slidenum">
              <a:rPr lang="fr-FR" altLang="fr-FR" smtClean="0">
                <a:latin typeface="Calibri" pitchFamily="34" charset="0"/>
              </a:rPr>
              <a:pPr/>
              <a:t>10</a:t>
            </a:fld>
            <a:endParaRPr lang="fr-FR" altLang="fr-FR" smtClean="0">
              <a:latin typeface="Calibri" pitchFamily="34" charset="0"/>
            </a:endParaRPr>
          </a:p>
        </p:txBody>
      </p:sp>
    </p:spTree>
    <p:extLst>
      <p:ext uri="{BB962C8B-B14F-4D97-AF65-F5344CB8AC3E}">
        <p14:creationId xmlns:p14="http://schemas.microsoft.com/office/powerpoint/2010/main" val="118489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p:cNvSpPr>
            <a:spLocks noGrp="1"/>
          </p:cNvSpPr>
          <p:nvPr>
            <p:ph type="title"/>
          </p:nvPr>
        </p:nvSpPr>
        <p:spPr>
          <a:xfrm>
            <a:off x="1678517" y="548339"/>
            <a:ext cx="9889067" cy="443198"/>
          </a:xfrm>
        </p:spPr>
        <p:txBody>
          <a:bodyPr/>
          <a:lstStyle/>
          <a:p>
            <a:r>
              <a:rPr lang="fr-BE" altLang="fr-FR" smtClean="0"/>
              <a:t>1. Flexi-jobs</a:t>
            </a:r>
          </a:p>
        </p:txBody>
      </p:sp>
      <p:sp>
        <p:nvSpPr>
          <p:cNvPr id="55299" name="Espace réservé du contenu 2"/>
          <p:cNvSpPr>
            <a:spLocks noGrp="1"/>
          </p:cNvSpPr>
          <p:nvPr>
            <p:ph idx="1"/>
          </p:nvPr>
        </p:nvSpPr>
        <p:spPr>
          <a:xfrm>
            <a:off x="334434" y="1341438"/>
            <a:ext cx="11523133" cy="4679950"/>
          </a:xfrm>
        </p:spPr>
        <p:txBody>
          <a:bodyPr/>
          <a:lstStyle/>
          <a:p>
            <a:r>
              <a:rPr lang="fr-BE" altLang="fr-FR" smtClean="0"/>
              <a:t>Flexi-salaire</a:t>
            </a:r>
          </a:p>
          <a:p>
            <a:pPr lvl="1"/>
            <a:r>
              <a:rPr lang="fr-BE" altLang="fr-FR" smtClean="0"/>
              <a:t>9 €/heure + flexi-pécule (7,67 %) = </a:t>
            </a:r>
            <a:r>
              <a:rPr lang="fr-BE" altLang="fr-FR" b="1" smtClean="0"/>
              <a:t>9,69 €</a:t>
            </a:r>
            <a:r>
              <a:rPr lang="fr-BE" altLang="fr-FR" smtClean="0"/>
              <a:t>/heure</a:t>
            </a:r>
          </a:p>
          <a:p>
            <a:pPr lvl="1"/>
            <a:r>
              <a:rPr lang="fr-BE" altLang="fr-FR" smtClean="0"/>
              <a:t>Brut = net</a:t>
            </a:r>
          </a:p>
          <a:p>
            <a:pPr lvl="1"/>
            <a:r>
              <a:rPr lang="fr-BE" altLang="fr-FR" smtClean="0"/>
              <a:t>Cotisation patronale spéciale: 25 %</a:t>
            </a:r>
          </a:p>
          <a:p>
            <a:r>
              <a:rPr lang="fr-BE" altLang="fr-FR" smtClean="0"/>
              <a:t>Formalités</a:t>
            </a:r>
          </a:p>
          <a:p>
            <a:pPr lvl="1"/>
            <a:r>
              <a:rPr lang="fr-BE" altLang="fr-FR" smtClean="0"/>
              <a:t>Dimona FLX</a:t>
            </a:r>
          </a:p>
          <a:p>
            <a:pPr lvl="2"/>
            <a:r>
              <a:rPr lang="fr-BE" altLang="fr-FR" smtClean="0"/>
              <a:t>Si CDD oral: Dimona journalière (début – fin)</a:t>
            </a:r>
          </a:p>
          <a:p>
            <a:pPr lvl="2"/>
            <a:r>
              <a:rPr lang="fr-BE" altLang="fr-FR" smtClean="0"/>
              <a:t>Autres: Dimona trimestrielle</a:t>
            </a:r>
          </a:p>
          <a:p>
            <a:pPr lvl="2"/>
            <a:r>
              <a:rPr lang="fr-BE" altLang="fr-FR" smtClean="0"/>
              <a:t>Vérification condition T-3 – OK/NOK</a:t>
            </a:r>
          </a:p>
          <a:p>
            <a:pPr marL="1371600" lvl="3" indent="0">
              <a:buFont typeface="Wingdings" pitchFamily="2" charset="2"/>
              <a:buNone/>
            </a:pPr>
            <a:r>
              <a:rPr lang="fr-BE" altLang="fr-FR" smtClean="0">
                <a:sym typeface="Wingdings" pitchFamily="2" charset="2"/>
              </a:rPr>
              <a:t> Sanction: cotisations ONSS sur flexi-salaire à 225 %</a:t>
            </a:r>
            <a:endParaRPr lang="fr-BE" altLang="fr-FR" smtClean="0"/>
          </a:p>
        </p:txBody>
      </p:sp>
      <p:sp>
        <p:nvSpPr>
          <p:cNvPr id="55300" name="Espace réservé du numéro de diapositive 3"/>
          <p:cNvSpPr>
            <a:spLocks noGrp="1"/>
          </p:cNvSpPr>
          <p:nvPr>
            <p:ph type="sldNum" sz="quarter" idx="4294967295"/>
          </p:nvPr>
        </p:nvSpPr>
        <p:spPr>
          <a:xfrm>
            <a:off x="9647767" y="6489700"/>
            <a:ext cx="673100" cy="349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666E312-2C0F-4B77-8DF0-F547148F8EE6}" type="slidenum">
              <a:rPr lang="fr-FR" altLang="fr-FR" smtClean="0">
                <a:latin typeface="Calibri" pitchFamily="34" charset="0"/>
              </a:rPr>
              <a:pPr/>
              <a:t>11</a:t>
            </a:fld>
            <a:endParaRPr lang="fr-FR" altLang="fr-FR" smtClean="0">
              <a:latin typeface="Calibri" pitchFamily="34" charset="0"/>
            </a:endParaRPr>
          </a:p>
        </p:txBody>
      </p:sp>
    </p:spTree>
    <p:extLst>
      <p:ext uri="{BB962C8B-B14F-4D97-AF65-F5344CB8AC3E}">
        <p14:creationId xmlns:p14="http://schemas.microsoft.com/office/powerpoint/2010/main" val="2150993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p:cNvSpPr>
            <a:spLocks noGrp="1"/>
          </p:cNvSpPr>
          <p:nvPr>
            <p:ph type="title"/>
          </p:nvPr>
        </p:nvSpPr>
        <p:spPr>
          <a:xfrm>
            <a:off x="1678517" y="548339"/>
            <a:ext cx="9889067" cy="443198"/>
          </a:xfrm>
        </p:spPr>
        <p:txBody>
          <a:bodyPr/>
          <a:lstStyle/>
          <a:p>
            <a:r>
              <a:rPr lang="fr-BE" altLang="fr-FR" smtClean="0"/>
              <a:t>1. Flexi-jobs</a:t>
            </a:r>
          </a:p>
        </p:txBody>
      </p:sp>
      <p:sp>
        <p:nvSpPr>
          <p:cNvPr id="56323" name="Espace réservé du contenu 2"/>
          <p:cNvSpPr>
            <a:spLocks noGrp="1"/>
          </p:cNvSpPr>
          <p:nvPr>
            <p:ph idx="1"/>
          </p:nvPr>
        </p:nvSpPr>
        <p:spPr>
          <a:xfrm>
            <a:off x="334434" y="1341438"/>
            <a:ext cx="11523133" cy="4679950"/>
          </a:xfrm>
        </p:spPr>
        <p:txBody>
          <a:bodyPr/>
          <a:lstStyle/>
          <a:p>
            <a:pPr lvl="1"/>
            <a:r>
              <a:rPr lang="fr-BE" altLang="fr-FR" dirty="0" smtClean="0"/>
              <a:t>Enregistrement journalier des présences</a:t>
            </a:r>
          </a:p>
          <a:p>
            <a:pPr lvl="2"/>
            <a:r>
              <a:rPr lang="fr-BE" altLang="fr-FR" dirty="0" smtClean="0"/>
              <a:t>SCE ou application Dimona</a:t>
            </a:r>
          </a:p>
          <a:p>
            <a:pPr lvl="2"/>
            <a:r>
              <a:rPr lang="fr-BE" altLang="fr-FR" dirty="0" smtClean="0"/>
              <a:t>Sanctions</a:t>
            </a:r>
          </a:p>
          <a:p>
            <a:pPr lvl="1"/>
            <a:r>
              <a:rPr lang="fr-BE" altLang="fr-FR" dirty="0" smtClean="0"/>
              <a:t>2 contrats</a:t>
            </a:r>
          </a:p>
          <a:p>
            <a:pPr lvl="2"/>
            <a:r>
              <a:rPr lang="fr-BE" altLang="fr-FR" dirty="0" smtClean="0"/>
              <a:t>Contrat-cadre (avant 1</a:t>
            </a:r>
            <a:r>
              <a:rPr lang="fr-BE" altLang="fr-FR" baseline="30000" dirty="0" smtClean="0"/>
              <a:t>ère</a:t>
            </a:r>
            <a:r>
              <a:rPr lang="fr-BE" altLang="fr-FR" dirty="0" smtClean="0"/>
              <a:t> occupation)</a:t>
            </a:r>
          </a:p>
          <a:p>
            <a:pPr lvl="3"/>
            <a:r>
              <a:rPr lang="fr-BE" altLang="fr-FR" dirty="0" smtClean="0"/>
              <a:t>Ecrit</a:t>
            </a:r>
          </a:p>
          <a:p>
            <a:pPr lvl="3"/>
            <a:r>
              <a:rPr lang="fr-BE" altLang="fr-FR" dirty="0" smtClean="0"/>
              <a:t>Mentions obligatoires</a:t>
            </a:r>
          </a:p>
          <a:p>
            <a:pPr lvl="2"/>
            <a:r>
              <a:rPr lang="fr-BE" altLang="fr-FR" dirty="0" smtClean="0"/>
              <a:t>Contrat FJ</a:t>
            </a:r>
          </a:p>
          <a:p>
            <a:pPr lvl="3"/>
            <a:r>
              <a:rPr lang="fr-BE" altLang="fr-FR" dirty="0" smtClean="0"/>
              <a:t>CDD ou CTND - Ecrit ou oral</a:t>
            </a:r>
          </a:p>
          <a:p>
            <a:pPr lvl="3"/>
            <a:r>
              <a:rPr lang="fr-BE" altLang="fr-FR" dirty="0" smtClean="0"/>
              <a:t>Temps plein ou temps partiel</a:t>
            </a:r>
          </a:p>
          <a:p>
            <a:pPr marL="1828800" lvl="4" indent="0">
              <a:buFont typeface="Courier New" pitchFamily="49" charset="0"/>
              <a:buNone/>
            </a:pPr>
            <a:r>
              <a:rPr lang="fr-BE" altLang="fr-FR" dirty="0" smtClean="0"/>
              <a:t>Si horaire variable - dérogations</a:t>
            </a:r>
          </a:p>
        </p:txBody>
      </p:sp>
      <p:sp>
        <p:nvSpPr>
          <p:cNvPr id="56324" name="Espace réservé du numéro de diapositive 3"/>
          <p:cNvSpPr>
            <a:spLocks noGrp="1"/>
          </p:cNvSpPr>
          <p:nvPr>
            <p:ph type="sldNum" sz="quarter" idx="4294967295"/>
          </p:nvPr>
        </p:nvSpPr>
        <p:spPr>
          <a:xfrm>
            <a:off x="9647767" y="6489700"/>
            <a:ext cx="673100" cy="349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7F19E8E-6E98-49CC-AE11-4DC31AED1F7E}" type="slidenum">
              <a:rPr lang="fr-FR" altLang="fr-FR" smtClean="0">
                <a:latin typeface="Calibri" pitchFamily="34" charset="0"/>
              </a:rPr>
              <a:pPr/>
              <a:t>12</a:t>
            </a:fld>
            <a:endParaRPr lang="fr-FR" altLang="fr-FR" smtClean="0">
              <a:latin typeface="Calibri" pitchFamily="34" charset="0"/>
            </a:endParaRPr>
          </a:p>
        </p:txBody>
      </p:sp>
    </p:spTree>
    <p:extLst>
      <p:ext uri="{BB962C8B-B14F-4D97-AF65-F5344CB8AC3E}">
        <p14:creationId xmlns:p14="http://schemas.microsoft.com/office/powerpoint/2010/main" val="3079539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a:xfrm>
            <a:off x="1678517" y="548339"/>
            <a:ext cx="9889067" cy="443198"/>
          </a:xfrm>
        </p:spPr>
        <p:txBody>
          <a:bodyPr/>
          <a:lstStyle/>
          <a:p>
            <a:r>
              <a:rPr lang="fr-BE" altLang="fr-FR" smtClean="0"/>
              <a:t>1. Flexi-jobs</a:t>
            </a:r>
          </a:p>
        </p:txBody>
      </p:sp>
      <p:sp>
        <p:nvSpPr>
          <p:cNvPr id="45059" name="Espace réservé du contenu 2"/>
          <p:cNvSpPr>
            <a:spLocks noGrp="1"/>
          </p:cNvSpPr>
          <p:nvPr>
            <p:ph idx="1"/>
          </p:nvPr>
        </p:nvSpPr>
        <p:spPr>
          <a:xfrm>
            <a:off x="334434" y="1341438"/>
            <a:ext cx="11523133" cy="4679950"/>
          </a:xfrm>
        </p:spPr>
        <p:txBody>
          <a:bodyPr/>
          <a:lstStyle/>
          <a:p>
            <a:pPr>
              <a:defRPr/>
            </a:pPr>
            <a:r>
              <a:rPr lang="fr-BE" dirty="0" smtClean="0"/>
              <a:t>En pratique – Formalités </a:t>
            </a:r>
          </a:p>
          <a:p>
            <a:pPr lvl="1">
              <a:defRPr/>
            </a:pPr>
            <a:r>
              <a:rPr lang="fr-BE" dirty="0" smtClean="0">
                <a:solidFill>
                  <a:srgbClr val="000000"/>
                </a:solidFill>
              </a:rPr>
              <a:t>Dimona</a:t>
            </a:r>
          </a:p>
          <a:p>
            <a:pPr lvl="2">
              <a:defRPr/>
            </a:pPr>
            <a:r>
              <a:rPr lang="fr-BE" dirty="0" smtClean="0">
                <a:solidFill>
                  <a:srgbClr val="000000"/>
                </a:solidFill>
                <a:hlinkClick r:id="rId3"/>
              </a:rPr>
              <a:t>www.socialsecurity.be</a:t>
            </a:r>
            <a:r>
              <a:rPr lang="fr-BE" dirty="0" smtClean="0">
                <a:solidFill>
                  <a:srgbClr val="000000"/>
                </a:solidFill>
              </a:rPr>
              <a:t> </a:t>
            </a:r>
          </a:p>
          <a:p>
            <a:pPr lvl="2">
              <a:defRPr/>
            </a:pPr>
            <a:r>
              <a:rPr lang="fr-BE" dirty="0" smtClean="0">
                <a:solidFill>
                  <a:srgbClr val="000000"/>
                </a:solidFill>
              </a:rPr>
              <a:t>Formulaire UCM </a:t>
            </a:r>
            <a:r>
              <a:rPr lang="fr-BE" sz="1200" dirty="0" smtClean="0">
                <a:solidFill>
                  <a:srgbClr val="000000"/>
                </a:solidFill>
              </a:rPr>
              <a:t>(</a:t>
            </a:r>
            <a:r>
              <a:rPr lang="fr-BE" sz="1200" dirty="0">
                <a:solidFill>
                  <a:srgbClr val="000000"/>
                </a:solidFill>
                <a:hlinkClick r:id="rId4"/>
              </a:rPr>
              <a:t>ucm.be</a:t>
            </a:r>
            <a:r>
              <a:rPr lang="fr-BE" sz="1200" dirty="0">
                <a:solidFill>
                  <a:srgbClr val="000000"/>
                </a:solidFill>
              </a:rPr>
              <a:t> &gt; Employeur &gt; </a:t>
            </a:r>
            <a:r>
              <a:rPr lang="fr-BE" sz="1200" dirty="0" smtClean="0">
                <a:solidFill>
                  <a:srgbClr val="000000"/>
                </a:solidFill>
              </a:rPr>
              <a:t>Infos </a:t>
            </a:r>
            <a:r>
              <a:rPr lang="fr-BE" sz="1200" dirty="0">
                <a:solidFill>
                  <a:srgbClr val="000000"/>
                </a:solidFill>
              </a:rPr>
              <a:t>utiles &gt; </a:t>
            </a:r>
            <a:r>
              <a:rPr lang="fr-BE" sz="1200" dirty="0" smtClean="0">
                <a:solidFill>
                  <a:srgbClr val="000000"/>
                </a:solidFill>
              </a:rPr>
              <a:t>Modèles de documents &gt; Formulaires Dimona)</a:t>
            </a:r>
          </a:p>
          <a:p>
            <a:pPr lvl="2">
              <a:defRPr/>
            </a:pPr>
            <a:r>
              <a:rPr lang="fr-BE" dirty="0" smtClean="0">
                <a:solidFill>
                  <a:srgbClr val="000000"/>
                </a:solidFill>
              </a:rPr>
              <a:t>0903/99012 (soirée, WE, férié)</a:t>
            </a:r>
          </a:p>
          <a:p>
            <a:pPr lvl="1">
              <a:defRPr/>
            </a:pPr>
            <a:r>
              <a:rPr lang="fr-BE" dirty="0" smtClean="0">
                <a:solidFill>
                  <a:srgbClr val="000000"/>
                </a:solidFill>
              </a:rPr>
              <a:t>Enregistrement journalier</a:t>
            </a:r>
          </a:p>
          <a:p>
            <a:pPr lvl="2">
              <a:defRPr/>
            </a:pPr>
            <a:r>
              <a:rPr lang="fr-BE" dirty="0" smtClean="0">
                <a:solidFill>
                  <a:srgbClr val="000000"/>
                </a:solidFill>
                <a:hlinkClick r:id="rId3"/>
              </a:rPr>
              <a:t>www.socialsecurity.be</a:t>
            </a:r>
            <a:r>
              <a:rPr lang="fr-BE" dirty="0" smtClean="0">
                <a:solidFill>
                  <a:srgbClr val="000000"/>
                </a:solidFill>
              </a:rPr>
              <a:t> </a:t>
            </a:r>
          </a:p>
          <a:p>
            <a:pPr lvl="2">
              <a:defRPr/>
            </a:pPr>
            <a:r>
              <a:rPr lang="fr-BE" dirty="0" smtClean="0">
                <a:solidFill>
                  <a:srgbClr val="000000"/>
                </a:solidFill>
              </a:rPr>
              <a:t>SCE</a:t>
            </a:r>
          </a:p>
          <a:p>
            <a:pPr lvl="1">
              <a:defRPr/>
            </a:pPr>
            <a:r>
              <a:rPr lang="fr-BE" dirty="0"/>
              <a:t>Contrats: </a:t>
            </a:r>
            <a:r>
              <a:rPr lang="fr-BE" dirty="0" smtClean="0"/>
              <a:t>modèles – voir SJ</a:t>
            </a:r>
            <a:endParaRPr lang="fr-BE" sz="1500" dirty="0">
              <a:solidFill>
                <a:srgbClr val="000000"/>
              </a:solidFill>
            </a:endParaRPr>
          </a:p>
          <a:p>
            <a:pPr marL="457200" lvl="1" indent="0">
              <a:buFontTx/>
              <a:buNone/>
              <a:defRPr/>
            </a:pPr>
            <a:endParaRPr lang="fr-BE" dirty="0" smtClean="0">
              <a:solidFill>
                <a:srgbClr val="000000"/>
              </a:solidFill>
            </a:endParaRPr>
          </a:p>
          <a:p>
            <a:pPr lvl="2">
              <a:defRPr/>
            </a:pPr>
            <a:endParaRPr lang="fr-BE" dirty="0"/>
          </a:p>
        </p:txBody>
      </p:sp>
      <p:sp>
        <p:nvSpPr>
          <p:cNvPr id="57348" name="Espace réservé du numéro de diapositive 3"/>
          <p:cNvSpPr>
            <a:spLocks noGrp="1"/>
          </p:cNvSpPr>
          <p:nvPr>
            <p:ph type="sldNum" sz="quarter" idx="4294967295"/>
          </p:nvPr>
        </p:nvSpPr>
        <p:spPr>
          <a:xfrm>
            <a:off x="9647767" y="6489700"/>
            <a:ext cx="673100" cy="349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1A4E29F-B8AE-4766-8E95-173883A9A4E3}" type="slidenum">
              <a:rPr lang="fr-FR" altLang="fr-FR" smtClean="0">
                <a:latin typeface="Calibri" pitchFamily="34" charset="0"/>
              </a:rPr>
              <a:pPr/>
              <a:t>13</a:t>
            </a:fld>
            <a:endParaRPr lang="fr-FR" altLang="fr-FR" smtClean="0">
              <a:latin typeface="Calibri" pitchFamily="34" charset="0"/>
            </a:endParaRPr>
          </a:p>
        </p:txBody>
      </p:sp>
    </p:spTree>
    <p:extLst>
      <p:ext uri="{BB962C8B-B14F-4D97-AF65-F5344CB8AC3E}">
        <p14:creationId xmlns:p14="http://schemas.microsoft.com/office/powerpoint/2010/main" val="3384482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a:xfrm>
            <a:off x="1678517" y="548339"/>
            <a:ext cx="9889067" cy="443198"/>
          </a:xfrm>
        </p:spPr>
        <p:txBody>
          <a:bodyPr/>
          <a:lstStyle/>
          <a:p>
            <a:r>
              <a:rPr lang="fr-BE" altLang="fr-FR" smtClean="0"/>
              <a:t>1. Flexi-jobs</a:t>
            </a:r>
          </a:p>
        </p:txBody>
      </p:sp>
      <p:sp>
        <p:nvSpPr>
          <p:cNvPr id="57347" name="Espace réservé du contenu 2"/>
          <p:cNvSpPr>
            <a:spLocks noGrp="1"/>
          </p:cNvSpPr>
          <p:nvPr>
            <p:ph idx="1"/>
          </p:nvPr>
        </p:nvSpPr>
        <p:spPr>
          <a:xfrm>
            <a:off x="334434" y="1341438"/>
            <a:ext cx="11523133" cy="4679950"/>
          </a:xfrm>
        </p:spPr>
        <p:txBody>
          <a:bodyPr/>
          <a:lstStyle/>
          <a:p>
            <a:pPr>
              <a:defRPr/>
            </a:pPr>
            <a:r>
              <a:rPr lang="fr-BE" dirty="0" smtClean="0"/>
              <a:t>En pratique – Dimona </a:t>
            </a:r>
          </a:p>
          <a:p>
            <a:pPr lvl="1">
              <a:defRPr/>
            </a:pPr>
            <a:r>
              <a:rPr lang="fr-BE" dirty="0" smtClean="0"/>
              <a:t>Dimona FLX – CP XXX</a:t>
            </a:r>
          </a:p>
          <a:p>
            <a:pPr lvl="1">
              <a:defRPr/>
            </a:pPr>
            <a:r>
              <a:rPr lang="fr-BE" dirty="0" smtClean="0"/>
              <a:t>Au + tôt un mois avant le trimestre de début</a:t>
            </a:r>
          </a:p>
          <a:p>
            <a:pPr marL="914400" lvl="2" indent="0">
              <a:buFont typeface="Wingdings" pitchFamily="2" charset="2"/>
              <a:buNone/>
              <a:defRPr/>
            </a:pPr>
            <a:r>
              <a:rPr lang="fr-BE" i="1" u="sng" dirty="0" smtClean="0">
                <a:solidFill>
                  <a:srgbClr val="008FD0"/>
                </a:solidFill>
              </a:rPr>
              <a:t>Ex:</a:t>
            </a:r>
            <a:r>
              <a:rPr lang="fr-BE" dirty="0" smtClean="0"/>
              <a:t>  </a:t>
            </a:r>
            <a:r>
              <a:rPr lang="fr-BE" i="1" dirty="0" smtClean="0"/>
              <a:t>FJ débute le 01/04/2017 </a:t>
            </a:r>
            <a:r>
              <a:rPr lang="fr-BE" i="1" dirty="0" smtClean="0">
                <a:sym typeface="Wingdings" pitchFamily="2" charset="2"/>
              </a:rPr>
              <a:t> Dimona à partir du 01/03/201</a:t>
            </a:r>
            <a:r>
              <a:rPr lang="fr-BE" dirty="0" smtClean="0">
                <a:sym typeface="Wingdings" pitchFamily="2" charset="2"/>
              </a:rPr>
              <a:t>7</a:t>
            </a:r>
            <a:endParaRPr lang="fr-BE" dirty="0" smtClean="0"/>
          </a:p>
          <a:p>
            <a:pPr marL="914400" lvl="2" indent="341313">
              <a:buFont typeface="Wingdings" pitchFamily="2" charset="2"/>
              <a:buNone/>
              <a:defRPr/>
            </a:pPr>
            <a:r>
              <a:rPr lang="fr-BE" i="1" dirty="0" smtClean="0"/>
              <a:t> FJ débute le 01/06/2017 </a:t>
            </a:r>
            <a:r>
              <a:rPr lang="fr-BE" i="1" dirty="0" smtClean="0">
                <a:sym typeface="Wingdings" pitchFamily="2" charset="2"/>
              </a:rPr>
              <a:t> Dimona à partir du 01/03/2017</a:t>
            </a:r>
          </a:p>
          <a:p>
            <a:pPr marL="914400" lvl="2" indent="0">
              <a:buFont typeface="Wingdings" pitchFamily="2" charset="2"/>
              <a:buNone/>
              <a:defRPr/>
            </a:pPr>
            <a:endParaRPr lang="fr-BE" dirty="0" smtClean="0">
              <a:sym typeface="Wingdings" pitchFamily="2" charset="2"/>
            </a:endParaRPr>
          </a:p>
        </p:txBody>
      </p:sp>
      <p:sp>
        <p:nvSpPr>
          <p:cNvPr id="58372" name="Espace réservé du numéro de diapositive 3"/>
          <p:cNvSpPr>
            <a:spLocks noGrp="1"/>
          </p:cNvSpPr>
          <p:nvPr>
            <p:ph type="sldNum" sz="quarter" idx="4294967295"/>
          </p:nvPr>
        </p:nvSpPr>
        <p:spPr>
          <a:xfrm>
            <a:off x="9647767" y="6489700"/>
            <a:ext cx="673100" cy="349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C847916-9AE2-425E-9545-21F206B8185A}" type="slidenum">
              <a:rPr lang="fr-FR" altLang="fr-FR" smtClean="0">
                <a:latin typeface="Calibri" pitchFamily="34" charset="0"/>
              </a:rPr>
              <a:pPr/>
              <a:t>14</a:t>
            </a:fld>
            <a:endParaRPr lang="fr-FR" altLang="fr-FR" smtClean="0">
              <a:latin typeface="Calibri" pitchFamily="34" charset="0"/>
            </a:endParaRPr>
          </a:p>
        </p:txBody>
      </p:sp>
    </p:spTree>
    <p:extLst>
      <p:ext uri="{BB962C8B-B14F-4D97-AF65-F5344CB8AC3E}">
        <p14:creationId xmlns:p14="http://schemas.microsoft.com/office/powerpoint/2010/main" val="2644161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p:cNvSpPr>
            <a:spLocks noGrp="1"/>
          </p:cNvSpPr>
          <p:nvPr>
            <p:ph type="title"/>
          </p:nvPr>
        </p:nvSpPr>
        <p:spPr>
          <a:xfrm>
            <a:off x="1678517" y="548339"/>
            <a:ext cx="9889067" cy="443198"/>
          </a:xfrm>
        </p:spPr>
        <p:txBody>
          <a:bodyPr/>
          <a:lstStyle/>
          <a:p>
            <a:r>
              <a:rPr lang="fr-BE" altLang="fr-FR" smtClean="0"/>
              <a:t>1. Flexi-jobs</a:t>
            </a:r>
          </a:p>
        </p:txBody>
      </p:sp>
      <p:sp>
        <p:nvSpPr>
          <p:cNvPr id="59395" name="Espace réservé du contenu 2"/>
          <p:cNvSpPr>
            <a:spLocks noGrp="1"/>
          </p:cNvSpPr>
          <p:nvPr>
            <p:ph idx="1"/>
          </p:nvPr>
        </p:nvSpPr>
        <p:spPr>
          <a:xfrm>
            <a:off x="334434" y="1341438"/>
            <a:ext cx="11523133" cy="4679950"/>
          </a:xfrm>
        </p:spPr>
        <p:txBody>
          <a:bodyPr/>
          <a:lstStyle/>
          <a:p>
            <a:pPr lvl="1"/>
            <a:r>
              <a:rPr lang="fr-BE" altLang="fr-FR" smtClean="0"/>
              <a:t>Modifications</a:t>
            </a:r>
          </a:p>
          <a:p>
            <a:pPr lvl="2"/>
            <a:r>
              <a:rPr lang="fr-BE" altLang="fr-FR" smtClean="0"/>
              <a:t>Dimona trimestrielle</a:t>
            </a:r>
          </a:p>
          <a:p>
            <a:pPr lvl="3"/>
            <a:r>
              <a:rPr lang="fr-BE" altLang="fr-FR" smtClean="0"/>
              <a:t>Date de début antérieure: entrée en service au + tard</a:t>
            </a:r>
          </a:p>
          <a:p>
            <a:pPr lvl="3"/>
            <a:r>
              <a:rPr lang="fr-BE" altLang="fr-FR" smtClean="0"/>
              <a:t>Date de fin antérieure: 1</a:t>
            </a:r>
            <a:r>
              <a:rPr lang="fr-BE" altLang="fr-FR" baseline="30000" smtClean="0"/>
              <a:t>er</a:t>
            </a:r>
            <a:r>
              <a:rPr lang="fr-BE" altLang="fr-FR" smtClean="0"/>
              <a:t> jour ouvrable qui suit la date de fin réelle au + tard</a:t>
            </a:r>
          </a:p>
          <a:p>
            <a:pPr lvl="3"/>
            <a:r>
              <a:rPr lang="fr-BE" altLang="fr-FR" smtClean="0"/>
              <a:t>Date de début postérieure: annulation – création d’une nouvelle période</a:t>
            </a:r>
          </a:p>
          <a:p>
            <a:pPr lvl="3"/>
            <a:r>
              <a:rPr lang="fr-BE" altLang="fr-FR" smtClean="0"/>
              <a:t>Date de fin postérieure: création d’une nouvelle période à la suite de la précédente</a:t>
            </a:r>
          </a:p>
          <a:p>
            <a:pPr lvl="3"/>
            <a:endParaRPr lang="fr-BE" altLang="fr-FR" smtClean="0"/>
          </a:p>
        </p:txBody>
      </p:sp>
      <p:sp>
        <p:nvSpPr>
          <p:cNvPr id="59396" name="Espace réservé du numéro de diapositive 3"/>
          <p:cNvSpPr>
            <a:spLocks noGrp="1"/>
          </p:cNvSpPr>
          <p:nvPr>
            <p:ph type="sldNum" sz="quarter" idx="4294967295"/>
          </p:nvPr>
        </p:nvSpPr>
        <p:spPr>
          <a:xfrm>
            <a:off x="9647767" y="6489700"/>
            <a:ext cx="673100" cy="349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930212D-1CDD-4F5E-AC8B-D9FAD5904B23}" type="slidenum">
              <a:rPr lang="fr-FR" altLang="fr-FR" smtClean="0">
                <a:latin typeface="Calibri" pitchFamily="34" charset="0"/>
              </a:rPr>
              <a:pPr/>
              <a:t>15</a:t>
            </a:fld>
            <a:endParaRPr lang="fr-FR" altLang="fr-FR" smtClean="0">
              <a:latin typeface="Calibri" pitchFamily="34" charset="0"/>
            </a:endParaRPr>
          </a:p>
        </p:txBody>
      </p:sp>
    </p:spTree>
    <p:extLst>
      <p:ext uri="{BB962C8B-B14F-4D97-AF65-F5344CB8AC3E}">
        <p14:creationId xmlns:p14="http://schemas.microsoft.com/office/powerpoint/2010/main" val="2353961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p:cNvSpPr>
            <a:spLocks noGrp="1"/>
          </p:cNvSpPr>
          <p:nvPr>
            <p:ph type="title"/>
          </p:nvPr>
        </p:nvSpPr>
        <p:spPr>
          <a:xfrm>
            <a:off x="1678517" y="548339"/>
            <a:ext cx="9889067" cy="443198"/>
          </a:xfrm>
        </p:spPr>
        <p:txBody>
          <a:bodyPr/>
          <a:lstStyle/>
          <a:p>
            <a:r>
              <a:rPr lang="fr-BE" altLang="fr-FR" smtClean="0"/>
              <a:t>1. Flexi-jobs</a:t>
            </a:r>
          </a:p>
        </p:txBody>
      </p:sp>
      <p:sp>
        <p:nvSpPr>
          <p:cNvPr id="60419" name="Espace réservé du contenu 2"/>
          <p:cNvSpPr>
            <a:spLocks noGrp="1"/>
          </p:cNvSpPr>
          <p:nvPr>
            <p:ph idx="1"/>
          </p:nvPr>
        </p:nvSpPr>
        <p:spPr>
          <a:xfrm>
            <a:off x="334434" y="1341438"/>
            <a:ext cx="11523133" cy="4679950"/>
          </a:xfrm>
        </p:spPr>
        <p:txBody>
          <a:bodyPr/>
          <a:lstStyle/>
          <a:p>
            <a:pPr lvl="2"/>
            <a:r>
              <a:rPr lang="fr-BE" altLang="fr-FR" smtClean="0"/>
              <a:t>Dimona journalière</a:t>
            </a:r>
          </a:p>
          <a:p>
            <a:pPr lvl="3"/>
            <a:r>
              <a:rPr lang="fr-BE" altLang="fr-FR" smtClean="0"/>
              <a:t>Heure de début: au + tard quand la prestation commence</a:t>
            </a:r>
          </a:p>
          <a:p>
            <a:pPr lvl="3"/>
            <a:r>
              <a:rPr lang="fr-BE" altLang="fr-FR" smtClean="0"/>
              <a:t>PAS possible de modifier l’heure de début après le début </a:t>
            </a:r>
            <a:r>
              <a:rPr lang="fr-BE" altLang="fr-FR" smtClean="0">
                <a:sym typeface="Wingdings" pitchFamily="2" charset="2"/>
              </a:rPr>
              <a:t> tardif</a:t>
            </a:r>
          </a:p>
          <a:p>
            <a:pPr lvl="3"/>
            <a:r>
              <a:rPr lang="fr-BE" altLang="fr-FR" smtClean="0">
                <a:sym typeface="Wingdings" pitchFamily="2" charset="2"/>
              </a:rPr>
              <a:t>Heure de sortie + tôt: à minuit au plus tard</a:t>
            </a:r>
          </a:p>
          <a:p>
            <a:pPr lvl="3"/>
            <a:r>
              <a:rPr lang="fr-BE" altLang="fr-FR" smtClean="0">
                <a:sym typeface="Wingdings" pitchFamily="2" charset="2"/>
              </a:rPr>
              <a:t>Heure de sortie + tard: dans les 8h de l’heure initiale (si heure initiale entre 20h et 24h, le lendemain à 8h au + tard)</a:t>
            </a:r>
          </a:p>
          <a:p>
            <a:pPr lvl="3"/>
            <a:r>
              <a:rPr lang="fr-BE" altLang="fr-FR" smtClean="0">
                <a:sym typeface="Wingdings" pitchFamily="2" charset="2"/>
              </a:rPr>
              <a:t>Pas de prestations: annulation avant minuit</a:t>
            </a:r>
            <a:endParaRPr lang="fr-BE" altLang="fr-FR" smtClean="0"/>
          </a:p>
          <a:p>
            <a:pPr marL="857250" lvl="1" indent="-342900"/>
            <a:r>
              <a:rPr lang="fr-BE" altLang="fr-FR" smtClean="0">
                <a:sym typeface="Wingdings" pitchFamily="2" charset="2"/>
              </a:rPr>
              <a:t>02/509.59.59 ou </a:t>
            </a:r>
            <a:r>
              <a:rPr lang="fr-BE" altLang="fr-FR" smtClean="0">
                <a:sym typeface="Wingdings" pitchFamily="2" charset="2"/>
                <a:hlinkClick r:id="rId3"/>
              </a:rPr>
              <a:t>contact@onss.fgov.be</a:t>
            </a:r>
            <a:r>
              <a:rPr lang="fr-BE" altLang="fr-FR" smtClean="0">
                <a:sym typeface="Wingdings" pitchFamily="2" charset="2"/>
              </a:rPr>
              <a:t> </a:t>
            </a:r>
            <a:endParaRPr lang="fr-BE" altLang="fr-FR" smtClean="0"/>
          </a:p>
        </p:txBody>
      </p:sp>
      <p:sp>
        <p:nvSpPr>
          <p:cNvPr id="60420" name="Espace réservé du numéro de diapositive 3"/>
          <p:cNvSpPr>
            <a:spLocks noGrp="1"/>
          </p:cNvSpPr>
          <p:nvPr>
            <p:ph type="sldNum" sz="quarter" idx="4294967295"/>
          </p:nvPr>
        </p:nvSpPr>
        <p:spPr>
          <a:xfrm>
            <a:off x="9647767" y="6489700"/>
            <a:ext cx="673100" cy="349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C2D84C7-BB32-472E-8CCB-B28BFDB095FB}" type="slidenum">
              <a:rPr lang="fr-FR" altLang="fr-FR" smtClean="0">
                <a:latin typeface="Calibri" pitchFamily="34" charset="0"/>
              </a:rPr>
              <a:pPr/>
              <a:t>16</a:t>
            </a:fld>
            <a:endParaRPr lang="fr-FR" altLang="fr-FR" smtClean="0">
              <a:latin typeface="Calibri" pitchFamily="34" charset="0"/>
            </a:endParaRPr>
          </a:p>
        </p:txBody>
      </p:sp>
    </p:spTree>
    <p:extLst>
      <p:ext uri="{BB962C8B-B14F-4D97-AF65-F5344CB8AC3E}">
        <p14:creationId xmlns:p14="http://schemas.microsoft.com/office/powerpoint/2010/main" val="2949406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865B11D9-3C5F-4B80-96A9-6540812C29AA}" type="slidenum">
              <a:rPr lang="en-US" smtClean="0">
                <a:latin typeface="Arial" charset="0"/>
                <a:ea typeface="ＭＳ Ｐゴシック" pitchFamily="-64" charset="-128"/>
              </a:rPr>
              <a:pPr/>
              <a:t>17</a:t>
            </a:fld>
            <a:endParaRPr lang="en-US" dirty="0" smtClean="0">
              <a:latin typeface="Arial" charset="0"/>
              <a:ea typeface="ＭＳ Ｐゴシック" pitchFamily="-64" charset="-128"/>
            </a:endParaRPr>
          </a:p>
        </p:txBody>
      </p:sp>
      <p:sp>
        <p:nvSpPr>
          <p:cNvPr id="10244" name="Rectangle 8"/>
          <p:cNvSpPr>
            <a:spLocks noGrp="1" noChangeArrowheads="1"/>
          </p:cNvSpPr>
          <p:nvPr>
            <p:ph type="body" idx="1"/>
          </p:nvPr>
        </p:nvSpPr>
        <p:spPr>
          <a:xfrm>
            <a:off x="441789" y="1124745"/>
            <a:ext cx="11154403" cy="4525963"/>
          </a:xfrm>
        </p:spPr>
        <p:txBody>
          <a:bodyPr/>
          <a:lstStyle/>
          <a:p>
            <a:pPr eaLnBrk="1" hangingPunct="1"/>
            <a:r>
              <a:rPr lang="fr-BE" sz="2400" dirty="0" smtClean="0">
                <a:latin typeface="Calibri" pitchFamily="34" charset="0"/>
              </a:rPr>
              <a:t>Employeurs concernés</a:t>
            </a:r>
            <a:endParaRPr lang="fr-BE" sz="2400" dirty="0">
              <a:latin typeface="Calibri" pitchFamily="34" charset="0"/>
            </a:endParaRPr>
          </a:p>
          <a:p>
            <a:pPr marL="342900" indent="-342900" eaLnBrk="1" hangingPunct="1">
              <a:buFont typeface="Wingdings" panose="05000000000000000000" pitchFamily="2" charset="2"/>
              <a:buChar char="Ø"/>
            </a:pPr>
            <a:r>
              <a:rPr lang="fr-BE" b="0" dirty="0" smtClean="0">
                <a:latin typeface="Calibri" pitchFamily="34" charset="0"/>
              </a:rPr>
              <a:t>Employeurs </a:t>
            </a:r>
            <a:r>
              <a:rPr lang="fr-BE" b="0" dirty="0" smtClean="0">
                <a:latin typeface="Calibri" pitchFamily="34" charset="0"/>
              </a:rPr>
              <a:t>de l’</a:t>
            </a:r>
            <a:r>
              <a:rPr lang="fr-BE" b="0" dirty="0" err="1" smtClean="0">
                <a:latin typeface="Calibri" pitchFamily="34" charset="0"/>
              </a:rPr>
              <a:t>Horeca</a:t>
            </a:r>
            <a:r>
              <a:rPr lang="fr-BE" b="0" dirty="0" smtClean="0">
                <a:latin typeface="Calibri" pitchFamily="34" charset="0"/>
              </a:rPr>
              <a:t> (CP 302) ; </a:t>
            </a:r>
            <a:endParaRPr lang="fr-BE" b="0" dirty="0" smtClean="0">
              <a:latin typeface="Calibri" pitchFamily="34" charset="0"/>
            </a:endParaRPr>
          </a:p>
          <a:p>
            <a:pPr lvl="1" indent="-342900">
              <a:buFont typeface="Wingdings" pitchFamily="2" charset="2"/>
              <a:buChar char="Ø"/>
            </a:pPr>
            <a:r>
              <a:rPr lang="fr-BE" dirty="0" smtClean="0">
                <a:latin typeface="Calibri" pitchFamily="34" charset="0"/>
              </a:rPr>
              <a:t>Depuis le 01/01/2018 : </a:t>
            </a:r>
            <a:endParaRPr lang="fr-BE" dirty="0" smtClean="0">
              <a:latin typeface="Calibri" pitchFamily="34" charset="0"/>
            </a:endParaRPr>
          </a:p>
          <a:p>
            <a:pPr marL="400050" lvl="1" indent="0">
              <a:buNone/>
            </a:pPr>
            <a:r>
              <a:rPr lang="fr-BE" dirty="0">
                <a:latin typeface="Calibri" pitchFamily="34" charset="0"/>
              </a:rPr>
              <a:t>b</a:t>
            </a:r>
            <a:r>
              <a:rPr lang="fr-BE" dirty="0" smtClean="0">
                <a:latin typeface="Calibri" pitchFamily="34" charset="0"/>
              </a:rPr>
              <a:t>oulangeries/pâtisseries (CP 118.03) - </a:t>
            </a:r>
            <a:r>
              <a:rPr lang="fr-BE" dirty="0">
                <a:latin typeface="Calibri" pitchFamily="34" charset="0"/>
              </a:rPr>
              <a:t>c</a:t>
            </a:r>
            <a:r>
              <a:rPr lang="fr-BE" dirty="0" smtClean="0">
                <a:latin typeface="Calibri" pitchFamily="34" charset="0"/>
              </a:rPr>
              <a:t>ommerce alimentaire (CP 119) – commerce de détail indépendant (CP 201) – commerce de détail alimentaire (CP 202) – moyennes entreprises d’alimentation (CP 202.01) – grandes entreprises de vente au détail (CP 311) – grands magasins (CP 312) – coiffure et soins de beauté (CP 314)</a:t>
            </a:r>
          </a:p>
          <a:p>
            <a:pPr marL="400050" lvl="1" indent="-400050">
              <a:buFont typeface="Wingdings" panose="05000000000000000000" pitchFamily="2" charset="2"/>
              <a:buChar char="Ø"/>
            </a:pPr>
            <a:r>
              <a:rPr lang="fr-BE" b="0" dirty="0" smtClean="0">
                <a:latin typeface="Calibri" pitchFamily="34" charset="0"/>
              </a:rPr>
              <a:t>Entreprises intérimaires, lorsque les utilisateurs relèvent d’un de ces secteurs</a:t>
            </a:r>
          </a:p>
          <a:p>
            <a:pPr marL="400050" lvl="1" indent="0">
              <a:buNone/>
            </a:pPr>
            <a:endParaRPr lang="fr-BE" sz="2400" dirty="0" smtClean="0">
              <a:latin typeface="Calibri" pitchFamily="34" charset="0"/>
            </a:endParaRPr>
          </a:p>
          <a:p>
            <a:pPr marL="0" indent="0" eaLnBrk="1" hangingPunct="1">
              <a:buNone/>
            </a:pPr>
            <a:endParaRPr lang="fr-BE" sz="2400" dirty="0" smtClean="0">
              <a:latin typeface="Calibri" pitchFamily="34" charset="0"/>
            </a:endParaRPr>
          </a:p>
        </p:txBody>
      </p:sp>
      <p:sp>
        <p:nvSpPr>
          <p:cNvPr id="6" name="Title 1"/>
          <p:cNvSpPr>
            <a:spLocks noGrp="1"/>
          </p:cNvSpPr>
          <p:nvPr>
            <p:ph type="title"/>
          </p:nvPr>
        </p:nvSpPr>
        <p:spPr>
          <a:xfrm>
            <a:off x="623392" y="404569"/>
            <a:ext cx="10972800" cy="387798"/>
          </a:xfrm>
        </p:spPr>
        <p:txBody>
          <a:bodyPr/>
          <a:lstStyle/>
          <a:p>
            <a:pPr algn="r"/>
            <a:r>
              <a:rPr lang="fr-BE" sz="2800" dirty="0" err="1" smtClean="0">
                <a:latin typeface="Calibri" panose="020F0502020204030204" pitchFamily="34" charset="0"/>
              </a:rPr>
              <a:t>Flexi</a:t>
            </a:r>
            <a:r>
              <a:rPr lang="fr-BE" sz="2800" dirty="0" smtClean="0">
                <a:latin typeface="Calibri" panose="020F0502020204030204" pitchFamily="34" charset="0"/>
              </a:rPr>
              <a:t>-jobs</a:t>
            </a:r>
            <a:endParaRPr lang="nl-BE" sz="28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289514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865B11D9-3C5F-4B80-96A9-6540812C29AA}" type="slidenum">
              <a:rPr lang="en-US" smtClean="0">
                <a:latin typeface="Arial" charset="0"/>
                <a:ea typeface="ＭＳ Ｐゴシック" pitchFamily="-64" charset="-128"/>
              </a:rPr>
              <a:pPr/>
              <a:t>18</a:t>
            </a:fld>
            <a:endParaRPr lang="en-US" dirty="0" smtClean="0">
              <a:latin typeface="Arial" charset="0"/>
              <a:ea typeface="ＭＳ Ｐゴシック" pitchFamily="-64" charset="-128"/>
            </a:endParaRPr>
          </a:p>
        </p:txBody>
      </p:sp>
      <p:sp>
        <p:nvSpPr>
          <p:cNvPr id="10244" name="Rectangle 8"/>
          <p:cNvSpPr>
            <a:spLocks noGrp="1" noChangeArrowheads="1"/>
          </p:cNvSpPr>
          <p:nvPr>
            <p:ph type="body" idx="1"/>
          </p:nvPr>
        </p:nvSpPr>
        <p:spPr>
          <a:xfrm>
            <a:off x="623392" y="1124745"/>
            <a:ext cx="10972800" cy="4525963"/>
          </a:xfrm>
        </p:spPr>
        <p:txBody>
          <a:bodyPr/>
          <a:lstStyle/>
          <a:p>
            <a:pPr eaLnBrk="1" hangingPunct="1"/>
            <a:r>
              <a:rPr lang="fr-BE" sz="2400" dirty="0" smtClean="0">
                <a:latin typeface="Calibri" pitchFamily="34" charset="0"/>
              </a:rPr>
              <a:t>Travailleurs </a:t>
            </a:r>
            <a:r>
              <a:rPr lang="fr-BE" sz="2400" dirty="0" smtClean="0">
                <a:latin typeface="Calibri" pitchFamily="34" charset="0"/>
              </a:rPr>
              <a:t>concernés</a:t>
            </a:r>
          </a:p>
          <a:p>
            <a:pPr eaLnBrk="1" hangingPunct="1"/>
            <a:endParaRPr lang="fr-BE" sz="2400" dirty="0" smtClean="0">
              <a:latin typeface="Calibri" pitchFamily="34" charset="0"/>
            </a:endParaRPr>
          </a:p>
          <a:p>
            <a:pPr marL="342900" indent="-342900">
              <a:buFont typeface="Wingdings" panose="05000000000000000000" pitchFamily="2" charset="2"/>
              <a:buChar char="Ø"/>
            </a:pPr>
            <a:r>
              <a:rPr lang="fr-BE" sz="2400" dirty="0">
                <a:latin typeface="Calibri" pitchFamily="34" charset="0"/>
              </a:rPr>
              <a:t>Pensionnés, qui ne doivent pas fournir la preuve d’une activité principale</a:t>
            </a:r>
          </a:p>
          <a:p>
            <a:pPr marL="342900" indent="-342900">
              <a:buFont typeface="Wingdings" panose="05000000000000000000" pitchFamily="2" charset="2"/>
              <a:buChar char="Ø"/>
            </a:pPr>
            <a:r>
              <a:rPr lang="fr-BE" sz="2400" dirty="0">
                <a:latin typeface="Calibri" pitchFamily="34" charset="0"/>
              </a:rPr>
              <a:t>Non-pensionnés</a:t>
            </a:r>
            <a:endParaRPr lang="fr-BE" sz="2400" dirty="0">
              <a:latin typeface="Calibri" pitchFamily="34" charset="0"/>
            </a:endParaRPr>
          </a:p>
          <a:p>
            <a:pPr lvl="1"/>
            <a:endParaRPr lang="fr-BE" sz="2400" dirty="0">
              <a:latin typeface="Calibri" pitchFamily="34" charset="0"/>
            </a:endParaRPr>
          </a:p>
          <a:p>
            <a:pPr marL="0" indent="0" eaLnBrk="1" hangingPunct="1">
              <a:buNone/>
            </a:pPr>
            <a:endParaRPr lang="fr-BE" sz="2400" dirty="0" smtClean="0">
              <a:latin typeface="Calibri" pitchFamily="34" charset="0"/>
            </a:endParaRPr>
          </a:p>
        </p:txBody>
      </p:sp>
      <p:sp>
        <p:nvSpPr>
          <p:cNvPr id="6" name="Title 1"/>
          <p:cNvSpPr>
            <a:spLocks noGrp="1"/>
          </p:cNvSpPr>
          <p:nvPr>
            <p:ph type="title"/>
          </p:nvPr>
        </p:nvSpPr>
        <p:spPr>
          <a:xfrm>
            <a:off x="623392" y="404569"/>
            <a:ext cx="10972800" cy="387798"/>
          </a:xfrm>
        </p:spPr>
        <p:txBody>
          <a:bodyPr/>
          <a:lstStyle/>
          <a:p>
            <a:pPr algn="r"/>
            <a:r>
              <a:rPr lang="fr-BE" sz="2800" dirty="0" err="1" smtClean="0">
                <a:latin typeface="Calibri" panose="020F0502020204030204" pitchFamily="34" charset="0"/>
              </a:rPr>
              <a:t>Flexi</a:t>
            </a:r>
            <a:r>
              <a:rPr lang="fr-BE" sz="2800" dirty="0" smtClean="0">
                <a:latin typeface="Calibri" panose="020F0502020204030204" pitchFamily="34" charset="0"/>
              </a:rPr>
              <a:t>-jobs</a:t>
            </a:r>
            <a:endParaRPr lang="nl-BE" sz="28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1019827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865B11D9-3C5F-4B80-96A9-6540812C29AA}" type="slidenum">
              <a:rPr lang="en-US" smtClean="0">
                <a:latin typeface="Arial" charset="0"/>
                <a:ea typeface="ＭＳ Ｐゴシック" pitchFamily="-64" charset="-128"/>
              </a:rPr>
              <a:pPr/>
              <a:t>19</a:t>
            </a:fld>
            <a:endParaRPr lang="en-US" dirty="0" smtClean="0">
              <a:latin typeface="Arial" charset="0"/>
              <a:ea typeface="ＭＳ Ｐゴシック" pitchFamily="-64" charset="-128"/>
            </a:endParaRPr>
          </a:p>
        </p:txBody>
      </p:sp>
      <p:sp>
        <p:nvSpPr>
          <p:cNvPr id="10244" name="Rectangle 8"/>
          <p:cNvSpPr>
            <a:spLocks noGrp="1" noChangeArrowheads="1"/>
          </p:cNvSpPr>
          <p:nvPr>
            <p:ph type="body" idx="1"/>
          </p:nvPr>
        </p:nvSpPr>
        <p:spPr>
          <a:xfrm>
            <a:off x="623392" y="1124745"/>
            <a:ext cx="10972800" cy="4525963"/>
          </a:xfrm>
        </p:spPr>
        <p:txBody>
          <a:bodyPr/>
          <a:lstStyle/>
          <a:p>
            <a:pPr eaLnBrk="1" hangingPunct="1"/>
            <a:r>
              <a:rPr lang="fr-BE" sz="2400" dirty="0" smtClean="0">
                <a:latin typeface="Calibri" pitchFamily="34" charset="0"/>
              </a:rPr>
              <a:t>Travailleurs </a:t>
            </a:r>
            <a:r>
              <a:rPr lang="fr-BE" sz="2400" dirty="0" smtClean="0">
                <a:latin typeface="Calibri" pitchFamily="34" charset="0"/>
              </a:rPr>
              <a:t>concernés</a:t>
            </a:r>
          </a:p>
          <a:p>
            <a:pPr eaLnBrk="1" hangingPunct="1"/>
            <a:endParaRPr lang="fr-BE" sz="2400" dirty="0" smtClean="0">
              <a:latin typeface="Calibri" pitchFamily="34" charset="0"/>
            </a:endParaRPr>
          </a:p>
          <a:p>
            <a:pPr marL="342900" indent="-342900">
              <a:buFont typeface="Wingdings" panose="05000000000000000000" pitchFamily="2" charset="2"/>
              <a:buChar char="Ø"/>
            </a:pPr>
            <a:r>
              <a:rPr lang="fr-BE" sz="2400" dirty="0">
                <a:latin typeface="Calibri" pitchFamily="34" charset="0"/>
              </a:rPr>
              <a:t>Pensionnés, qui ne doivent pas fournir la preuve d’une activité principale</a:t>
            </a:r>
          </a:p>
          <a:p>
            <a:pPr marL="342900" indent="-342900">
              <a:buFont typeface="Wingdings" panose="05000000000000000000" pitchFamily="2" charset="2"/>
              <a:buChar char="Ø"/>
            </a:pPr>
            <a:r>
              <a:rPr lang="fr-BE" sz="2400" dirty="0">
                <a:latin typeface="Calibri" pitchFamily="34" charset="0"/>
              </a:rPr>
              <a:t>Non-pensionnés</a:t>
            </a:r>
            <a:endParaRPr lang="fr-BE" sz="2400" dirty="0">
              <a:latin typeface="Calibri" pitchFamily="34" charset="0"/>
            </a:endParaRPr>
          </a:p>
          <a:p>
            <a:pPr eaLnBrk="1" hangingPunct="1"/>
            <a:r>
              <a:rPr lang="en-US" sz="2400" b="1" dirty="0" smtClean="0">
                <a:solidFill>
                  <a:srgbClr val="FF0000"/>
                </a:solidFill>
                <a:latin typeface="Calibri" pitchFamily="34" charset="0"/>
              </a:rPr>
              <a:t>Conditions </a:t>
            </a:r>
            <a:endParaRPr lang="fr-BE" sz="2400" dirty="0" smtClean="0">
              <a:latin typeface="Calibri" pitchFamily="34" charset="0"/>
            </a:endParaRPr>
          </a:p>
          <a:p>
            <a:pPr lvl="1" indent="-342900">
              <a:buFont typeface="Wingdings" pitchFamily="2" charset="2"/>
              <a:buChar char="Ø"/>
            </a:pPr>
            <a:r>
              <a:rPr lang="fr-BE" sz="2400" dirty="0" smtClean="0">
                <a:latin typeface="Calibri" pitchFamily="34" charset="0"/>
              </a:rPr>
              <a:t>Le travailleur ne peut être lié chez le même employeur par un autre contrat de travail à 4/5ème temps ou plus</a:t>
            </a:r>
            <a:r>
              <a:rPr lang="fr-BE" sz="2400" dirty="0" smtClean="0">
                <a:latin typeface="Calibri" pitchFamily="34" charset="0"/>
              </a:rPr>
              <a:t>.</a:t>
            </a:r>
            <a:endParaRPr lang="en-US" sz="2400" dirty="0">
              <a:latin typeface="Calibri" pitchFamily="34" charset="0"/>
            </a:endParaRPr>
          </a:p>
          <a:p>
            <a:pPr lvl="1" indent="-342900">
              <a:buFont typeface="Wingdings" pitchFamily="2" charset="2"/>
              <a:buChar char="Ø"/>
            </a:pPr>
            <a:r>
              <a:rPr lang="en-US" sz="2400" dirty="0" smtClean="0">
                <a:latin typeface="Calibri" pitchFamily="34" charset="0"/>
              </a:rPr>
              <a:t>Le </a:t>
            </a:r>
            <a:r>
              <a:rPr lang="en-US" sz="2400" dirty="0" err="1" smtClean="0">
                <a:latin typeface="Calibri" pitchFamily="34" charset="0"/>
              </a:rPr>
              <a:t>travailleur</a:t>
            </a:r>
            <a:r>
              <a:rPr lang="en-US" sz="2400" dirty="0" smtClean="0">
                <a:latin typeface="Calibri" pitchFamily="34" charset="0"/>
              </a:rPr>
              <a:t> ne </a:t>
            </a:r>
            <a:r>
              <a:rPr lang="en-US" sz="2400" dirty="0" err="1" smtClean="0">
                <a:latin typeface="Calibri" pitchFamily="34" charset="0"/>
              </a:rPr>
              <a:t>peut</a:t>
            </a:r>
            <a:r>
              <a:rPr lang="en-US" sz="2400" dirty="0" smtClean="0">
                <a:latin typeface="Calibri" pitchFamily="34" charset="0"/>
              </a:rPr>
              <a:t> </a:t>
            </a:r>
            <a:r>
              <a:rPr lang="en-US" sz="2400" dirty="0" err="1" smtClean="0">
                <a:latin typeface="Calibri" pitchFamily="34" charset="0"/>
              </a:rPr>
              <a:t>être</a:t>
            </a:r>
            <a:r>
              <a:rPr lang="en-US" sz="2400" dirty="0" smtClean="0">
                <a:latin typeface="Calibri" pitchFamily="34" charset="0"/>
              </a:rPr>
              <a:t> en </a:t>
            </a:r>
            <a:r>
              <a:rPr lang="en-US" sz="2400" dirty="0" err="1" smtClean="0">
                <a:latin typeface="Calibri" pitchFamily="34" charset="0"/>
              </a:rPr>
              <a:t>préavis</a:t>
            </a:r>
            <a:r>
              <a:rPr lang="en-US" sz="2400" dirty="0" smtClean="0">
                <a:latin typeface="Calibri" pitchFamily="34" charset="0"/>
              </a:rPr>
              <a:t> </a:t>
            </a:r>
            <a:r>
              <a:rPr lang="en-US" sz="2400" dirty="0" err="1" smtClean="0">
                <a:latin typeface="Calibri" pitchFamily="34" charset="0"/>
              </a:rPr>
              <a:t>ou</a:t>
            </a:r>
            <a:r>
              <a:rPr lang="en-US" sz="2400" dirty="0" smtClean="0">
                <a:latin typeface="Calibri" pitchFamily="34" charset="0"/>
              </a:rPr>
              <a:t> en </a:t>
            </a:r>
            <a:r>
              <a:rPr lang="en-US" sz="2400" dirty="0" err="1" smtClean="0">
                <a:latin typeface="Calibri" pitchFamily="34" charset="0"/>
              </a:rPr>
              <a:t>période</a:t>
            </a:r>
            <a:r>
              <a:rPr lang="en-US" sz="2400" dirty="0" smtClean="0">
                <a:latin typeface="Calibri" pitchFamily="34" charset="0"/>
              </a:rPr>
              <a:t> </a:t>
            </a:r>
            <a:r>
              <a:rPr lang="en-US" sz="2400" dirty="0" err="1" smtClean="0">
                <a:latin typeface="Calibri" pitchFamily="34" charset="0"/>
              </a:rPr>
              <a:t>couverte</a:t>
            </a:r>
            <a:r>
              <a:rPr lang="en-US" sz="2400" dirty="0" smtClean="0">
                <a:latin typeface="Calibri" pitchFamily="34" charset="0"/>
              </a:rPr>
              <a:t> par </a:t>
            </a:r>
            <a:r>
              <a:rPr lang="en-US" sz="2400" dirty="0" err="1" smtClean="0">
                <a:latin typeface="Calibri" pitchFamily="34" charset="0"/>
              </a:rPr>
              <a:t>une</a:t>
            </a:r>
            <a:r>
              <a:rPr lang="en-US" sz="2400" dirty="0" smtClean="0">
                <a:latin typeface="Calibri" pitchFamily="34" charset="0"/>
              </a:rPr>
              <a:t> </a:t>
            </a:r>
            <a:r>
              <a:rPr lang="en-US" sz="2400" dirty="0" err="1" smtClean="0">
                <a:latin typeface="Calibri" pitchFamily="34" charset="0"/>
              </a:rPr>
              <a:t>indemnité</a:t>
            </a:r>
            <a:r>
              <a:rPr lang="en-US" sz="2400" dirty="0" smtClean="0">
                <a:latin typeface="Calibri" pitchFamily="34" charset="0"/>
              </a:rPr>
              <a:t> de rupture chez </a:t>
            </a:r>
            <a:r>
              <a:rPr lang="en-US" sz="2400" dirty="0" err="1" smtClean="0">
                <a:latin typeface="Calibri" pitchFamily="34" charset="0"/>
              </a:rPr>
              <a:t>cet</a:t>
            </a:r>
            <a:r>
              <a:rPr lang="en-US" sz="2400" dirty="0" smtClean="0">
                <a:latin typeface="Calibri" pitchFamily="34" charset="0"/>
              </a:rPr>
              <a:t> </a:t>
            </a:r>
            <a:r>
              <a:rPr lang="en-US" sz="2400" dirty="0" err="1" smtClean="0">
                <a:latin typeface="Calibri" pitchFamily="34" charset="0"/>
              </a:rPr>
              <a:t>employeur</a:t>
            </a:r>
            <a:r>
              <a:rPr lang="en-US" sz="2400" dirty="0" smtClean="0">
                <a:latin typeface="Calibri" pitchFamily="34" charset="0"/>
              </a:rPr>
              <a:t>. </a:t>
            </a:r>
            <a:endParaRPr lang="fr-BE" sz="2400" dirty="0" smtClean="0">
              <a:latin typeface="Calibri" pitchFamily="34" charset="0"/>
            </a:endParaRPr>
          </a:p>
          <a:p>
            <a:pPr lvl="1" indent="-342900">
              <a:buFont typeface="Wingdings" pitchFamily="2" charset="2"/>
              <a:buChar char="Ø"/>
            </a:pPr>
            <a:endParaRPr lang="fr-BE" sz="2400" dirty="0">
              <a:latin typeface="Calibri" pitchFamily="34" charset="0"/>
            </a:endParaRPr>
          </a:p>
          <a:p>
            <a:pPr marL="0" indent="0" eaLnBrk="1" hangingPunct="1">
              <a:buNone/>
            </a:pPr>
            <a:endParaRPr lang="fr-BE" sz="2400" dirty="0" smtClean="0">
              <a:latin typeface="Calibri" pitchFamily="34" charset="0"/>
            </a:endParaRPr>
          </a:p>
        </p:txBody>
      </p:sp>
      <p:sp>
        <p:nvSpPr>
          <p:cNvPr id="6" name="Title 1"/>
          <p:cNvSpPr>
            <a:spLocks noGrp="1"/>
          </p:cNvSpPr>
          <p:nvPr>
            <p:ph type="title"/>
          </p:nvPr>
        </p:nvSpPr>
        <p:spPr>
          <a:xfrm>
            <a:off x="623392" y="404569"/>
            <a:ext cx="10972800" cy="387798"/>
          </a:xfrm>
        </p:spPr>
        <p:txBody>
          <a:bodyPr/>
          <a:lstStyle/>
          <a:p>
            <a:pPr algn="r"/>
            <a:r>
              <a:rPr lang="fr-BE" sz="2800" dirty="0" err="1" smtClean="0">
                <a:latin typeface="Calibri" panose="020F0502020204030204" pitchFamily="34" charset="0"/>
              </a:rPr>
              <a:t>Flexi</a:t>
            </a:r>
            <a:r>
              <a:rPr lang="fr-BE" sz="2800" dirty="0" smtClean="0">
                <a:latin typeface="Calibri" panose="020F0502020204030204" pitchFamily="34" charset="0"/>
              </a:rPr>
              <a:t>-jobs</a:t>
            </a:r>
            <a:endParaRPr lang="nl-BE" sz="28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502348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78517" y="548339"/>
            <a:ext cx="9889067" cy="443198"/>
          </a:xfrm>
        </p:spPr>
        <p:txBody>
          <a:bodyPr/>
          <a:lstStyle/>
          <a:p>
            <a:r>
              <a:rPr lang="fr-BE" altLang="fr-FR" dirty="0" smtClean="0"/>
              <a:t>Plan de l’exposé</a:t>
            </a:r>
            <a:endParaRPr lang="fr-FR" altLang="fr-FR" dirty="0" smtClean="0"/>
          </a:p>
        </p:txBody>
      </p:sp>
      <p:sp>
        <p:nvSpPr>
          <p:cNvPr id="5123" name="Rectangle 3"/>
          <p:cNvSpPr>
            <a:spLocks noGrp="1" noChangeArrowheads="1"/>
          </p:cNvSpPr>
          <p:nvPr>
            <p:ph idx="1"/>
          </p:nvPr>
        </p:nvSpPr>
        <p:spPr>
          <a:xfrm>
            <a:off x="783168" y="1392238"/>
            <a:ext cx="11523133" cy="4679950"/>
          </a:xfrm>
        </p:spPr>
        <p:txBody>
          <a:bodyPr/>
          <a:lstStyle/>
          <a:p>
            <a:pPr marL="457200" indent="-457200">
              <a:buFont typeface="+mj-lt"/>
              <a:buAutoNum type="arabicPeriod"/>
              <a:tabLst>
                <a:tab pos="623888" algn="l"/>
              </a:tabLst>
            </a:pPr>
            <a:r>
              <a:rPr lang="fr-BE" altLang="fr-FR" sz="2400" dirty="0" smtClean="0"/>
              <a:t>Aides </a:t>
            </a:r>
            <a:r>
              <a:rPr lang="fr-BE" altLang="fr-FR" sz="2400" dirty="0" err="1" smtClean="0"/>
              <a:t>Sesam</a:t>
            </a:r>
            <a:endParaRPr lang="fr-BE" altLang="fr-FR" sz="2400" dirty="0"/>
          </a:p>
          <a:p>
            <a:pPr marL="457200" indent="-457200">
              <a:buFont typeface="+mj-lt"/>
              <a:buAutoNum type="arabicPeriod"/>
              <a:tabLst>
                <a:tab pos="623888" algn="l"/>
              </a:tabLst>
            </a:pPr>
            <a:r>
              <a:rPr lang="fr-BE" altLang="fr-FR" sz="2400" dirty="0" err="1" smtClean="0"/>
              <a:t>Flexi</a:t>
            </a:r>
            <a:r>
              <a:rPr lang="fr-BE" altLang="fr-FR" sz="2400" dirty="0" smtClean="0"/>
              <a:t>-job</a:t>
            </a:r>
          </a:p>
          <a:p>
            <a:pPr>
              <a:tabLst>
                <a:tab pos="623888" algn="l"/>
              </a:tabLst>
            </a:pPr>
            <a:endParaRPr lang="fr-BE" altLang="fr-FR" sz="2400" dirty="0"/>
          </a:p>
          <a:p>
            <a:pPr marL="0" indent="0">
              <a:buNone/>
              <a:tabLst>
                <a:tab pos="623888" algn="l"/>
              </a:tabLst>
            </a:pPr>
            <a:endParaRPr lang="fr-BE" altLang="fr-FR" sz="2400" dirty="0"/>
          </a:p>
        </p:txBody>
      </p:sp>
      <p:sp>
        <p:nvSpPr>
          <p:cNvPr id="5124" name="Espace réservé du numéro de diapositive 1"/>
          <p:cNvSpPr>
            <a:spLocks noGrp="1"/>
          </p:cNvSpPr>
          <p:nvPr>
            <p:ph type="sldNum" sz="quarter" idx="4294967295"/>
          </p:nvPr>
        </p:nvSpPr>
        <p:spPr>
          <a:xfrm>
            <a:off x="9647767" y="6489700"/>
            <a:ext cx="673100" cy="349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vantGarde" pitchFamily="34" charset="0"/>
                <a:cs typeface="Arial" charset="0"/>
              </a:defRPr>
            </a:lvl1pPr>
            <a:lvl2pPr marL="742950" indent="-285750">
              <a:spcBef>
                <a:spcPct val="20000"/>
              </a:spcBef>
              <a:buChar char="–"/>
              <a:defRPr sz="2800">
                <a:solidFill>
                  <a:schemeClr val="tx1"/>
                </a:solidFill>
                <a:latin typeface="AvantGarde" pitchFamily="34" charset="0"/>
                <a:cs typeface="Arial" charset="0"/>
              </a:defRPr>
            </a:lvl2pPr>
            <a:lvl3pPr marL="1143000" indent="-228600">
              <a:spcBef>
                <a:spcPct val="20000"/>
              </a:spcBef>
              <a:buChar char="•"/>
              <a:defRPr sz="2400">
                <a:solidFill>
                  <a:schemeClr val="tx1"/>
                </a:solidFill>
                <a:latin typeface="AvantGarde" pitchFamily="34" charset="0"/>
                <a:cs typeface="Arial" charset="0"/>
              </a:defRPr>
            </a:lvl3pPr>
            <a:lvl4pPr marL="1600200" indent="-228600">
              <a:spcBef>
                <a:spcPct val="20000"/>
              </a:spcBef>
              <a:buChar char="–"/>
              <a:defRPr sz="2000">
                <a:solidFill>
                  <a:schemeClr val="tx1"/>
                </a:solidFill>
                <a:latin typeface="AvantGarde" pitchFamily="34" charset="0"/>
                <a:cs typeface="Arial" charset="0"/>
              </a:defRPr>
            </a:lvl4pPr>
            <a:lvl5pPr marL="2057400" indent="-228600">
              <a:spcBef>
                <a:spcPct val="20000"/>
              </a:spcBef>
              <a:buChar char="»"/>
              <a:defRPr sz="2000">
                <a:solidFill>
                  <a:schemeClr val="tx1"/>
                </a:solidFill>
                <a:latin typeface="AvantGarde"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AvantGarde"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AvantGarde"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AvantGarde"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AvantGarde" pitchFamily="34" charset="0"/>
                <a:cs typeface="Arial" charset="0"/>
              </a:defRPr>
            </a:lvl9pPr>
          </a:lstStyle>
          <a:p>
            <a:pPr>
              <a:spcBef>
                <a:spcPct val="0"/>
              </a:spcBef>
              <a:buFontTx/>
              <a:buNone/>
            </a:pPr>
            <a:fld id="{F2039472-3398-41F2-9DD6-A7B416F1D446}" type="slidenum">
              <a:rPr lang="fr-FR" altLang="fr-FR" sz="1200" smtClean="0">
                <a:latin typeface="Calibri" pitchFamily="34" charset="0"/>
              </a:rPr>
              <a:pPr>
                <a:spcBef>
                  <a:spcPct val="0"/>
                </a:spcBef>
                <a:buFontTx/>
                <a:buNone/>
              </a:pPr>
              <a:t>2</a:t>
            </a:fld>
            <a:endParaRPr lang="fr-FR" altLang="fr-FR" sz="1200" smtClean="0">
              <a:latin typeface="Calibri" pitchFamily="34" charset="0"/>
            </a:endParaRPr>
          </a:p>
        </p:txBody>
      </p:sp>
    </p:spTree>
    <p:extLst>
      <p:ext uri="{BB962C8B-B14F-4D97-AF65-F5344CB8AC3E}">
        <p14:creationId xmlns:p14="http://schemas.microsoft.com/office/powerpoint/2010/main" val="2109345921"/>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865B11D9-3C5F-4B80-96A9-6540812C29AA}" type="slidenum">
              <a:rPr lang="en-US" smtClean="0">
                <a:latin typeface="Arial" charset="0"/>
                <a:ea typeface="ＭＳ Ｐゴシック" pitchFamily="-64" charset="-128"/>
              </a:rPr>
              <a:pPr/>
              <a:t>20</a:t>
            </a:fld>
            <a:endParaRPr lang="en-US" dirty="0" smtClean="0">
              <a:latin typeface="Arial" charset="0"/>
              <a:ea typeface="ＭＳ Ｐゴシック" pitchFamily="-64" charset="-128"/>
            </a:endParaRPr>
          </a:p>
        </p:txBody>
      </p:sp>
      <p:sp>
        <p:nvSpPr>
          <p:cNvPr id="10244" name="Rectangle 8"/>
          <p:cNvSpPr>
            <a:spLocks noGrp="1" noChangeArrowheads="1"/>
          </p:cNvSpPr>
          <p:nvPr>
            <p:ph type="body" idx="1"/>
          </p:nvPr>
        </p:nvSpPr>
        <p:spPr>
          <a:xfrm>
            <a:off x="623392" y="1124745"/>
            <a:ext cx="10972800" cy="4525963"/>
          </a:xfrm>
        </p:spPr>
        <p:txBody>
          <a:bodyPr/>
          <a:lstStyle/>
          <a:p>
            <a:pPr eaLnBrk="1" hangingPunct="1"/>
            <a:r>
              <a:rPr lang="fr-BE" sz="2400" dirty="0" smtClean="0">
                <a:latin typeface="Calibri" pitchFamily="34" charset="0"/>
              </a:rPr>
              <a:t>Travailleurs </a:t>
            </a:r>
            <a:r>
              <a:rPr lang="fr-BE" sz="2400" dirty="0" smtClean="0">
                <a:latin typeface="Calibri" pitchFamily="34" charset="0"/>
              </a:rPr>
              <a:t>concernés</a:t>
            </a:r>
            <a:endParaRPr lang="fr-BE" sz="2400" dirty="0">
              <a:latin typeface="Calibri" pitchFamily="34" charset="0"/>
            </a:endParaRPr>
          </a:p>
          <a:p>
            <a:pPr eaLnBrk="1" hangingPunct="1"/>
            <a:endParaRPr lang="fr-BE" sz="2400" b="1" dirty="0">
              <a:solidFill>
                <a:srgbClr val="FF0000"/>
              </a:solidFill>
              <a:latin typeface="Calibri" pitchFamily="34" charset="0"/>
            </a:endParaRPr>
          </a:p>
          <a:p>
            <a:pPr eaLnBrk="1" hangingPunct="1"/>
            <a:r>
              <a:rPr lang="en-US" sz="2400" b="1" dirty="0" smtClean="0">
                <a:solidFill>
                  <a:srgbClr val="FF0000"/>
                </a:solidFill>
                <a:latin typeface="Calibri" pitchFamily="34" charset="0"/>
              </a:rPr>
              <a:t>Conditions </a:t>
            </a:r>
            <a:r>
              <a:rPr lang="en-US" sz="2400" b="1" dirty="0" smtClean="0">
                <a:solidFill>
                  <a:srgbClr val="FF0000"/>
                </a:solidFill>
                <a:latin typeface="Calibri" pitchFamily="34" charset="0"/>
              </a:rPr>
              <a:t>en T</a:t>
            </a:r>
            <a:endParaRPr lang="en-US" sz="2400" b="1" dirty="0">
              <a:solidFill>
                <a:srgbClr val="FF0000"/>
              </a:solidFill>
              <a:latin typeface="Calibri" pitchFamily="34" charset="0"/>
            </a:endParaRPr>
          </a:p>
          <a:p>
            <a:pPr marL="400050" lvl="1" indent="0">
              <a:buNone/>
            </a:pPr>
            <a:endParaRPr lang="fr-BE" sz="2400" dirty="0" smtClean="0">
              <a:latin typeface="Calibri" pitchFamily="34" charset="0"/>
            </a:endParaRPr>
          </a:p>
          <a:p>
            <a:pPr lvl="1" indent="-342900">
              <a:buFont typeface="Wingdings" pitchFamily="2" charset="2"/>
              <a:buChar char="Ø"/>
            </a:pPr>
            <a:r>
              <a:rPr lang="fr-BE" sz="2400" dirty="0" smtClean="0">
                <a:latin typeface="Calibri" pitchFamily="34" charset="0"/>
              </a:rPr>
              <a:t>Le travailleur ne peut être lié chez le même employeur par un autre contrat de travail à 4/5ème temps ou plus.</a:t>
            </a:r>
          </a:p>
          <a:p>
            <a:pPr lvl="1"/>
            <a:endParaRPr lang="en-US" sz="2400" dirty="0">
              <a:latin typeface="Calibri" pitchFamily="34" charset="0"/>
            </a:endParaRPr>
          </a:p>
          <a:p>
            <a:pPr lvl="1" indent="-342900">
              <a:buFont typeface="Wingdings" pitchFamily="2" charset="2"/>
              <a:buChar char="Ø"/>
            </a:pPr>
            <a:r>
              <a:rPr lang="en-US" sz="2400" dirty="0" smtClean="0">
                <a:latin typeface="Calibri" pitchFamily="34" charset="0"/>
              </a:rPr>
              <a:t>Le </a:t>
            </a:r>
            <a:r>
              <a:rPr lang="en-US" sz="2400" dirty="0" err="1" smtClean="0">
                <a:latin typeface="Calibri" pitchFamily="34" charset="0"/>
              </a:rPr>
              <a:t>travailleur</a:t>
            </a:r>
            <a:r>
              <a:rPr lang="en-US" sz="2400" dirty="0" smtClean="0">
                <a:latin typeface="Calibri" pitchFamily="34" charset="0"/>
              </a:rPr>
              <a:t> ne </a:t>
            </a:r>
            <a:r>
              <a:rPr lang="en-US" sz="2400" dirty="0" err="1" smtClean="0">
                <a:latin typeface="Calibri" pitchFamily="34" charset="0"/>
              </a:rPr>
              <a:t>peut</a:t>
            </a:r>
            <a:r>
              <a:rPr lang="en-US" sz="2400" dirty="0" smtClean="0">
                <a:latin typeface="Calibri" pitchFamily="34" charset="0"/>
              </a:rPr>
              <a:t> </a:t>
            </a:r>
            <a:r>
              <a:rPr lang="en-US" sz="2400" dirty="0" err="1" smtClean="0">
                <a:latin typeface="Calibri" pitchFamily="34" charset="0"/>
              </a:rPr>
              <a:t>être</a:t>
            </a:r>
            <a:r>
              <a:rPr lang="en-US" sz="2400" dirty="0" smtClean="0">
                <a:latin typeface="Calibri" pitchFamily="34" charset="0"/>
              </a:rPr>
              <a:t> en </a:t>
            </a:r>
            <a:r>
              <a:rPr lang="en-US" sz="2400" dirty="0" err="1" smtClean="0">
                <a:latin typeface="Calibri" pitchFamily="34" charset="0"/>
              </a:rPr>
              <a:t>préavis</a:t>
            </a:r>
            <a:r>
              <a:rPr lang="en-US" sz="2400" dirty="0" smtClean="0">
                <a:latin typeface="Calibri" pitchFamily="34" charset="0"/>
              </a:rPr>
              <a:t> </a:t>
            </a:r>
            <a:r>
              <a:rPr lang="en-US" sz="2400" dirty="0" err="1" smtClean="0">
                <a:latin typeface="Calibri" pitchFamily="34" charset="0"/>
              </a:rPr>
              <a:t>ou</a:t>
            </a:r>
            <a:r>
              <a:rPr lang="en-US" sz="2400" dirty="0" smtClean="0">
                <a:latin typeface="Calibri" pitchFamily="34" charset="0"/>
              </a:rPr>
              <a:t> en </a:t>
            </a:r>
            <a:r>
              <a:rPr lang="en-US" sz="2400" dirty="0" err="1" smtClean="0">
                <a:latin typeface="Calibri" pitchFamily="34" charset="0"/>
              </a:rPr>
              <a:t>période</a:t>
            </a:r>
            <a:r>
              <a:rPr lang="en-US" sz="2400" dirty="0" smtClean="0">
                <a:latin typeface="Calibri" pitchFamily="34" charset="0"/>
              </a:rPr>
              <a:t> </a:t>
            </a:r>
            <a:r>
              <a:rPr lang="en-US" sz="2400" dirty="0" err="1" smtClean="0">
                <a:latin typeface="Calibri" pitchFamily="34" charset="0"/>
              </a:rPr>
              <a:t>couverte</a:t>
            </a:r>
            <a:r>
              <a:rPr lang="en-US" sz="2400" dirty="0" smtClean="0">
                <a:latin typeface="Calibri" pitchFamily="34" charset="0"/>
              </a:rPr>
              <a:t> par </a:t>
            </a:r>
            <a:r>
              <a:rPr lang="en-US" sz="2400" dirty="0" err="1" smtClean="0">
                <a:latin typeface="Calibri" pitchFamily="34" charset="0"/>
              </a:rPr>
              <a:t>une</a:t>
            </a:r>
            <a:r>
              <a:rPr lang="en-US" sz="2400" dirty="0" smtClean="0">
                <a:latin typeface="Calibri" pitchFamily="34" charset="0"/>
              </a:rPr>
              <a:t> </a:t>
            </a:r>
            <a:r>
              <a:rPr lang="en-US" sz="2400" dirty="0" err="1" smtClean="0">
                <a:latin typeface="Calibri" pitchFamily="34" charset="0"/>
              </a:rPr>
              <a:t>indemnité</a:t>
            </a:r>
            <a:r>
              <a:rPr lang="en-US" sz="2400" dirty="0" smtClean="0">
                <a:latin typeface="Calibri" pitchFamily="34" charset="0"/>
              </a:rPr>
              <a:t> de rupture chez </a:t>
            </a:r>
            <a:r>
              <a:rPr lang="en-US" sz="2400" dirty="0" err="1" smtClean="0">
                <a:latin typeface="Calibri" pitchFamily="34" charset="0"/>
              </a:rPr>
              <a:t>cet</a:t>
            </a:r>
            <a:r>
              <a:rPr lang="en-US" sz="2400" dirty="0" smtClean="0">
                <a:latin typeface="Calibri" pitchFamily="34" charset="0"/>
              </a:rPr>
              <a:t> </a:t>
            </a:r>
            <a:r>
              <a:rPr lang="en-US" sz="2400" dirty="0" err="1" smtClean="0">
                <a:latin typeface="Calibri" pitchFamily="34" charset="0"/>
              </a:rPr>
              <a:t>employeur</a:t>
            </a:r>
            <a:r>
              <a:rPr lang="en-US" sz="2400" dirty="0" smtClean="0">
                <a:latin typeface="Calibri" pitchFamily="34" charset="0"/>
              </a:rPr>
              <a:t>. </a:t>
            </a:r>
            <a:endParaRPr lang="fr-BE" sz="2400" dirty="0" smtClean="0">
              <a:latin typeface="Calibri" pitchFamily="34" charset="0"/>
            </a:endParaRPr>
          </a:p>
          <a:p>
            <a:pPr lvl="1" indent="-342900">
              <a:buFont typeface="Wingdings" pitchFamily="2" charset="2"/>
              <a:buChar char="Ø"/>
            </a:pPr>
            <a:endParaRPr lang="fr-BE" sz="2400" dirty="0">
              <a:latin typeface="Calibri" pitchFamily="34" charset="0"/>
            </a:endParaRPr>
          </a:p>
          <a:p>
            <a:pPr marL="0" indent="0" eaLnBrk="1" hangingPunct="1">
              <a:buNone/>
            </a:pPr>
            <a:endParaRPr lang="fr-BE" sz="2400" dirty="0" smtClean="0">
              <a:latin typeface="Calibri" pitchFamily="34" charset="0"/>
            </a:endParaRPr>
          </a:p>
        </p:txBody>
      </p:sp>
      <p:sp>
        <p:nvSpPr>
          <p:cNvPr id="6" name="Title 1"/>
          <p:cNvSpPr>
            <a:spLocks noGrp="1"/>
          </p:cNvSpPr>
          <p:nvPr>
            <p:ph type="title"/>
          </p:nvPr>
        </p:nvSpPr>
        <p:spPr>
          <a:xfrm>
            <a:off x="623392" y="404569"/>
            <a:ext cx="10972800" cy="387798"/>
          </a:xfrm>
        </p:spPr>
        <p:txBody>
          <a:bodyPr/>
          <a:lstStyle/>
          <a:p>
            <a:pPr algn="r"/>
            <a:r>
              <a:rPr lang="fr-BE" sz="2800" dirty="0" err="1" smtClean="0">
                <a:latin typeface="Calibri" panose="020F0502020204030204" pitchFamily="34" charset="0"/>
              </a:rPr>
              <a:t>Flexi</a:t>
            </a:r>
            <a:r>
              <a:rPr lang="fr-BE" sz="2800" dirty="0" smtClean="0">
                <a:latin typeface="Calibri" panose="020F0502020204030204" pitchFamily="34" charset="0"/>
              </a:rPr>
              <a:t>-jobs</a:t>
            </a:r>
            <a:endParaRPr lang="nl-BE" sz="28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377676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865B11D9-3C5F-4B80-96A9-6540812C29AA}" type="slidenum">
              <a:rPr lang="en-US" smtClean="0">
                <a:latin typeface="Arial" charset="0"/>
                <a:ea typeface="ＭＳ Ｐゴシック" pitchFamily="-64" charset="-128"/>
              </a:rPr>
              <a:pPr/>
              <a:t>21</a:t>
            </a:fld>
            <a:endParaRPr lang="en-US" dirty="0" smtClean="0">
              <a:latin typeface="Arial" charset="0"/>
              <a:ea typeface="ＭＳ Ｐゴシック" pitchFamily="-64" charset="-128"/>
            </a:endParaRPr>
          </a:p>
        </p:txBody>
      </p:sp>
      <p:sp>
        <p:nvSpPr>
          <p:cNvPr id="10244" name="Rectangle 8"/>
          <p:cNvSpPr>
            <a:spLocks noGrp="1" noChangeArrowheads="1"/>
          </p:cNvSpPr>
          <p:nvPr>
            <p:ph type="body" idx="1"/>
          </p:nvPr>
        </p:nvSpPr>
        <p:spPr>
          <a:xfrm>
            <a:off x="623392" y="1124745"/>
            <a:ext cx="10972800" cy="4525963"/>
          </a:xfrm>
        </p:spPr>
        <p:txBody>
          <a:bodyPr/>
          <a:lstStyle/>
          <a:p>
            <a:pPr eaLnBrk="1" hangingPunct="1"/>
            <a:r>
              <a:rPr lang="fr-BE" sz="2400" dirty="0" smtClean="0">
                <a:latin typeface="Calibri" pitchFamily="34" charset="0"/>
              </a:rPr>
              <a:t>Travailleurs concernés</a:t>
            </a:r>
            <a:endParaRPr lang="fr-BE" sz="2400" dirty="0">
              <a:latin typeface="Calibri" pitchFamily="34" charset="0"/>
            </a:endParaRPr>
          </a:p>
          <a:p>
            <a:pPr marL="400050" lvl="1" indent="0">
              <a:buNone/>
            </a:pPr>
            <a:endParaRPr lang="en-US" sz="2400" dirty="0" smtClean="0">
              <a:latin typeface="Calibri" pitchFamily="34" charset="0"/>
            </a:endParaRPr>
          </a:p>
          <a:p>
            <a:pPr marL="400050" lvl="1" indent="0">
              <a:buNone/>
            </a:pPr>
            <a:r>
              <a:rPr lang="en-US" sz="2400" b="1" dirty="0" smtClean="0">
                <a:solidFill>
                  <a:srgbClr val="FF0000"/>
                </a:solidFill>
                <a:latin typeface="Calibri" pitchFamily="34" charset="0"/>
              </a:rPr>
              <a:t>Conditions en T-3</a:t>
            </a:r>
            <a:endParaRPr lang="en-US" sz="2400" b="1" dirty="0">
              <a:solidFill>
                <a:srgbClr val="FF0000"/>
              </a:solidFill>
              <a:latin typeface="Calibri" pitchFamily="34" charset="0"/>
            </a:endParaRPr>
          </a:p>
          <a:p>
            <a:pPr marL="400050" lvl="1" indent="0">
              <a:buNone/>
            </a:pPr>
            <a:endParaRPr lang="fr-BE" sz="2400" dirty="0">
              <a:latin typeface="Calibri" pitchFamily="34" charset="0"/>
            </a:endParaRPr>
          </a:p>
          <a:p>
            <a:pPr lvl="1" indent="-342900">
              <a:buFont typeface="Wingdings" pitchFamily="2" charset="2"/>
              <a:buChar char="Ø"/>
            </a:pPr>
            <a:r>
              <a:rPr lang="fr-BE" sz="2400" dirty="0" smtClean="0">
                <a:latin typeface="Calibri" pitchFamily="34" charset="0"/>
              </a:rPr>
              <a:t>Le travailleur doit avoir été occupé au minimum à 4/5ème temps auprès d’un ou de plusieurs autres employeurs.</a:t>
            </a:r>
          </a:p>
          <a:p>
            <a:pPr marL="400050" lvl="1" indent="0">
              <a:buNone/>
            </a:pPr>
            <a:r>
              <a:rPr lang="fr-BE" sz="2400" dirty="0" smtClean="0">
                <a:latin typeface="Calibri" pitchFamily="34" charset="0"/>
              </a:rPr>
              <a:t> </a:t>
            </a:r>
          </a:p>
          <a:p>
            <a:pPr lvl="1" indent="-342900">
              <a:buFont typeface="Wingdings" pitchFamily="2" charset="2"/>
              <a:buChar char="Ø"/>
            </a:pPr>
            <a:r>
              <a:rPr lang="fr-BE" sz="2400" dirty="0" smtClean="0">
                <a:latin typeface="Calibri" pitchFamily="34" charset="0"/>
              </a:rPr>
              <a:t>Cette condition est vérifiée au moment de l’introduction de la </a:t>
            </a:r>
            <a:r>
              <a:rPr lang="fr-BE" sz="2400" b="1" dirty="0" smtClean="0">
                <a:latin typeface="Calibri" pitchFamily="34" charset="0"/>
              </a:rPr>
              <a:t>Dimona</a:t>
            </a:r>
            <a:r>
              <a:rPr lang="fr-BE" sz="2400" dirty="0" smtClean="0">
                <a:latin typeface="Calibri" pitchFamily="34" charset="0"/>
              </a:rPr>
              <a:t>. </a:t>
            </a:r>
            <a:endParaRPr lang="fr-BE" sz="2400" dirty="0">
              <a:latin typeface="Calibri" pitchFamily="34" charset="0"/>
            </a:endParaRPr>
          </a:p>
          <a:p>
            <a:pPr marL="0" indent="0" eaLnBrk="1" hangingPunct="1">
              <a:buNone/>
            </a:pPr>
            <a:endParaRPr lang="fr-BE" sz="2400" dirty="0" smtClean="0">
              <a:latin typeface="Calibri" pitchFamily="34" charset="0"/>
            </a:endParaRPr>
          </a:p>
        </p:txBody>
      </p:sp>
      <p:sp>
        <p:nvSpPr>
          <p:cNvPr id="6" name="Title 1"/>
          <p:cNvSpPr>
            <a:spLocks noGrp="1"/>
          </p:cNvSpPr>
          <p:nvPr>
            <p:ph type="title"/>
          </p:nvPr>
        </p:nvSpPr>
        <p:spPr>
          <a:xfrm>
            <a:off x="623392" y="404569"/>
            <a:ext cx="10972800" cy="387798"/>
          </a:xfrm>
        </p:spPr>
        <p:txBody>
          <a:bodyPr/>
          <a:lstStyle/>
          <a:p>
            <a:pPr algn="r"/>
            <a:r>
              <a:rPr lang="fr-BE" sz="2800" dirty="0" err="1" smtClean="0">
                <a:latin typeface="Calibri" panose="020F0502020204030204" pitchFamily="34" charset="0"/>
              </a:rPr>
              <a:t>Flexi</a:t>
            </a:r>
            <a:r>
              <a:rPr lang="fr-BE" sz="2800" dirty="0" smtClean="0">
                <a:latin typeface="Calibri" panose="020F0502020204030204" pitchFamily="34" charset="0"/>
              </a:rPr>
              <a:t>-jobs</a:t>
            </a:r>
            <a:endParaRPr lang="nl-BE" sz="28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1367192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865B11D9-3C5F-4B80-96A9-6540812C29AA}" type="slidenum">
              <a:rPr lang="en-US" smtClean="0">
                <a:latin typeface="Arial" charset="0"/>
                <a:ea typeface="ＭＳ Ｐゴシック" pitchFamily="-64" charset="-128"/>
              </a:rPr>
              <a:pPr/>
              <a:t>22</a:t>
            </a:fld>
            <a:endParaRPr lang="en-US" dirty="0" smtClean="0">
              <a:latin typeface="Arial" charset="0"/>
              <a:ea typeface="ＭＳ Ｐゴシック" pitchFamily="-64" charset="-128"/>
            </a:endParaRPr>
          </a:p>
        </p:txBody>
      </p:sp>
      <p:sp>
        <p:nvSpPr>
          <p:cNvPr id="10244" name="Rectangle 8"/>
          <p:cNvSpPr>
            <a:spLocks noGrp="1" noChangeArrowheads="1"/>
          </p:cNvSpPr>
          <p:nvPr>
            <p:ph type="body" idx="1"/>
          </p:nvPr>
        </p:nvSpPr>
        <p:spPr>
          <a:xfrm>
            <a:off x="623392" y="1124744"/>
            <a:ext cx="10972800" cy="4896544"/>
          </a:xfrm>
        </p:spPr>
        <p:txBody>
          <a:bodyPr/>
          <a:lstStyle/>
          <a:p>
            <a:pPr eaLnBrk="1" hangingPunct="1"/>
            <a:r>
              <a:rPr lang="fr-BE" sz="2400" dirty="0" smtClean="0">
                <a:latin typeface="Calibri" pitchFamily="34" charset="0"/>
              </a:rPr>
              <a:t>Formalités</a:t>
            </a:r>
            <a:endParaRPr lang="fr-BE" sz="2400" b="1" dirty="0">
              <a:latin typeface="Calibri" pitchFamily="34" charset="0"/>
            </a:endParaRPr>
          </a:p>
          <a:p>
            <a:pPr marL="400050" lvl="1" indent="0">
              <a:buNone/>
            </a:pPr>
            <a:endParaRPr lang="fr-BE" sz="2400" dirty="0" smtClean="0">
              <a:latin typeface="Calibri" pitchFamily="34" charset="0"/>
            </a:endParaRPr>
          </a:p>
          <a:p>
            <a:pPr lvl="1" indent="-342900">
              <a:buFont typeface="Wingdings" pitchFamily="2" charset="2"/>
              <a:buChar char="Ø"/>
            </a:pPr>
            <a:r>
              <a:rPr lang="fr-BE" sz="2400" dirty="0" smtClean="0">
                <a:latin typeface="Calibri" pitchFamily="34" charset="0"/>
              </a:rPr>
              <a:t>Contrat-cadre (sauf intérim)</a:t>
            </a:r>
          </a:p>
          <a:p>
            <a:pPr marL="400050" lvl="1" indent="0">
              <a:buNone/>
            </a:pPr>
            <a:endParaRPr lang="fr-BE" sz="2400" dirty="0">
              <a:latin typeface="Calibri" pitchFamily="34" charset="0"/>
            </a:endParaRPr>
          </a:p>
          <a:p>
            <a:pPr marL="800100" lvl="2" indent="0">
              <a:buNone/>
            </a:pPr>
            <a:r>
              <a:rPr lang="fr-BE" dirty="0" smtClean="0">
                <a:latin typeface="Calibri" pitchFamily="34" charset="0"/>
              </a:rPr>
              <a:t>mentions -&gt; modalités</a:t>
            </a:r>
            <a:endParaRPr lang="fr-BE" dirty="0">
              <a:latin typeface="Calibri" pitchFamily="34" charset="0"/>
            </a:endParaRPr>
          </a:p>
          <a:p>
            <a:pPr marL="800100" lvl="2" indent="0">
              <a:buNone/>
            </a:pPr>
            <a:r>
              <a:rPr lang="fr-BE" dirty="0" smtClean="0">
                <a:latin typeface="Calibri" pitchFamily="34" charset="0"/>
              </a:rPr>
              <a:t>       </a:t>
            </a:r>
          </a:p>
          <a:p>
            <a:pPr marL="800100" lvl="2" indent="0">
              <a:buNone/>
            </a:pPr>
            <a:r>
              <a:rPr lang="fr-BE" dirty="0" smtClean="0">
                <a:latin typeface="Calibri" pitchFamily="34" charset="0"/>
              </a:rPr>
              <a:t>engagement de conclure un contrat ultérieur ?</a:t>
            </a:r>
          </a:p>
          <a:p>
            <a:pPr marL="800100" lvl="2" indent="0">
              <a:buNone/>
            </a:pPr>
            <a:r>
              <a:rPr lang="fr-BE" dirty="0">
                <a:latin typeface="Calibri" pitchFamily="34" charset="0"/>
              </a:rPr>
              <a:t> </a:t>
            </a:r>
            <a:r>
              <a:rPr lang="fr-BE" dirty="0" smtClean="0">
                <a:latin typeface="Calibri" pitchFamily="34" charset="0"/>
              </a:rPr>
              <a:t>  </a:t>
            </a:r>
          </a:p>
          <a:p>
            <a:pPr marL="800100" lvl="2" indent="0">
              <a:buNone/>
            </a:pPr>
            <a:r>
              <a:rPr lang="fr-BE" dirty="0" smtClean="0">
                <a:latin typeface="Calibri" pitchFamily="34" charset="0"/>
              </a:rPr>
              <a:t>sanction</a:t>
            </a:r>
          </a:p>
          <a:p>
            <a:pPr marL="0" indent="0" eaLnBrk="1" hangingPunct="1">
              <a:buNone/>
            </a:pPr>
            <a:endParaRPr lang="fr-BE" sz="2400" dirty="0" smtClean="0">
              <a:latin typeface="Calibri" pitchFamily="34" charset="0"/>
            </a:endParaRPr>
          </a:p>
        </p:txBody>
      </p:sp>
      <p:sp>
        <p:nvSpPr>
          <p:cNvPr id="6" name="Title 1"/>
          <p:cNvSpPr>
            <a:spLocks noGrp="1"/>
          </p:cNvSpPr>
          <p:nvPr>
            <p:ph type="title"/>
          </p:nvPr>
        </p:nvSpPr>
        <p:spPr>
          <a:xfrm>
            <a:off x="623392" y="404569"/>
            <a:ext cx="10972800" cy="387798"/>
          </a:xfrm>
        </p:spPr>
        <p:txBody>
          <a:bodyPr/>
          <a:lstStyle/>
          <a:p>
            <a:pPr algn="r"/>
            <a:r>
              <a:rPr lang="fr-BE" sz="2800" dirty="0" smtClean="0">
                <a:latin typeface="Calibri" panose="020F0502020204030204" pitchFamily="34" charset="0"/>
              </a:rPr>
              <a:t>Flexi-jobs</a:t>
            </a:r>
            <a:endParaRPr lang="nl-BE" sz="28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3069623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865B11D9-3C5F-4B80-96A9-6540812C29AA}" type="slidenum">
              <a:rPr lang="en-US" smtClean="0">
                <a:latin typeface="Arial" charset="0"/>
                <a:ea typeface="ＭＳ Ｐゴシック" pitchFamily="-64" charset="-128"/>
              </a:rPr>
              <a:pPr/>
              <a:t>23</a:t>
            </a:fld>
            <a:endParaRPr lang="en-US" dirty="0" smtClean="0">
              <a:latin typeface="Arial" charset="0"/>
              <a:ea typeface="ＭＳ Ｐゴシック" pitchFamily="-64" charset="-128"/>
            </a:endParaRPr>
          </a:p>
        </p:txBody>
      </p:sp>
      <p:sp>
        <p:nvSpPr>
          <p:cNvPr id="10244" name="Rectangle 8"/>
          <p:cNvSpPr>
            <a:spLocks noGrp="1" noChangeArrowheads="1"/>
          </p:cNvSpPr>
          <p:nvPr>
            <p:ph type="body" idx="1"/>
          </p:nvPr>
        </p:nvSpPr>
        <p:spPr>
          <a:xfrm>
            <a:off x="623392" y="1124744"/>
            <a:ext cx="10972800" cy="4896544"/>
          </a:xfrm>
        </p:spPr>
        <p:txBody>
          <a:bodyPr/>
          <a:lstStyle/>
          <a:p>
            <a:pPr eaLnBrk="1" hangingPunct="1"/>
            <a:r>
              <a:rPr lang="fr-BE" sz="2400" dirty="0" smtClean="0">
                <a:latin typeface="Calibri" pitchFamily="34" charset="0"/>
              </a:rPr>
              <a:t>Formalités</a:t>
            </a:r>
            <a:endParaRPr lang="fr-BE" sz="2400" b="1" dirty="0">
              <a:latin typeface="Calibri" pitchFamily="34" charset="0"/>
            </a:endParaRPr>
          </a:p>
          <a:p>
            <a:pPr marL="400050" lvl="1" indent="0">
              <a:buNone/>
            </a:pPr>
            <a:endParaRPr lang="fr-BE" sz="2400" dirty="0" smtClean="0">
              <a:latin typeface="Calibri" pitchFamily="34" charset="0"/>
            </a:endParaRPr>
          </a:p>
          <a:p>
            <a:pPr lvl="1" indent="-342900">
              <a:buFont typeface="Wingdings" pitchFamily="2" charset="2"/>
              <a:buChar char="Ø"/>
            </a:pPr>
            <a:r>
              <a:rPr lang="fr-BE" sz="2400" dirty="0" smtClean="0">
                <a:latin typeface="Calibri" pitchFamily="34" charset="0"/>
              </a:rPr>
              <a:t>Contrat de travail </a:t>
            </a:r>
          </a:p>
          <a:p>
            <a:pPr lvl="1" indent="-342900">
              <a:buFont typeface="Wingdings" pitchFamily="2" charset="2"/>
              <a:buChar char="Ø"/>
            </a:pPr>
            <a:endParaRPr lang="fr-BE" sz="2400" dirty="0" smtClean="0">
              <a:latin typeface="Calibri" pitchFamily="34" charset="0"/>
            </a:endParaRPr>
          </a:p>
          <a:p>
            <a:pPr marL="0" indent="0" eaLnBrk="1" hangingPunct="1">
              <a:buNone/>
            </a:pPr>
            <a:r>
              <a:rPr lang="fr-BE" sz="2400" dirty="0">
                <a:latin typeface="Calibri" pitchFamily="34" charset="0"/>
              </a:rPr>
              <a:t> </a:t>
            </a:r>
            <a:r>
              <a:rPr lang="fr-BE" sz="2400" dirty="0" smtClean="0">
                <a:latin typeface="Calibri" pitchFamily="34" charset="0"/>
              </a:rPr>
              <a:t>                       CDD (max un trimestre) ;</a:t>
            </a:r>
          </a:p>
          <a:p>
            <a:pPr marL="0" indent="0" eaLnBrk="1" hangingPunct="1">
              <a:buNone/>
            </a:pPr>
            <a:r>
              <a:rPr lang="fr-BE" sz="2400" dirty="0">
                <a:latin typeface="Calibri" pitchFamily="34" charset="0"/>
              </a:rPr>
              <a:t> </a:t>
            </a:r>
            <a:r>
              <a:rPr lang="fr-BE" sz="2400" dirty="0" smtClean="0">
                <a:latin typeface="Calibri" pitchFamily="34" charset="0"/>
              </a:rPr>
              <a:t>                       oral ou écrit. </a:t>
            </a:r>
          </a:p>
          <a:p>
            <a:pPr marL="0" indent="0" eaLnBrk="1" hangingPunct="1">
              <a:buNone/>
            </a:pPr>
            <a:endParaRPr lang="fr-BE" sz="2400" dirty="0" smtClean="0">
              <a:latin typeface="Calibri" pitchFamily="34" charset="0"/>
            </a:endParaRPr>
          </a:p>
        </p:txBody>
      </p:sp>
      <p:sp>
        <p:nvSpPr>
          <p:cNvPr id="6" name="Title 1"/>
          <p:cNvSpPr>
            <a:spLocks noGrp="1"/>
          </p:cNvSpPr>
          <p:nvPr>
            <p:ph type="title"/>
          </p:nvPr>
        </p:nvSpPr>
        <p:spPr>
          <a:xfrm>
            <a:off x="623392" y="404569"/>
            <a:ext cx="10972800" cy="387798"/>
          </a:xfrm>
        </p:spPr>
        <p:txBody>
          <a:bodyPr/>
          <a:lstStyle/>
          <a:p>
            <a:pPr algn="r"/>
            <a:r>
              <a:rPr lang="fr-BE" sz="2800" dirty="0" smtClean="0">
                <a:latin typeface="Calibri" panose="020F0502020204030204" pitchFamily="34" charset="0"/>
              </a:rPr>
              <a:t>Flexi-jobs</a:t>
            </a:r>
            <a:endParaRPr lang="nl-BE" sz="2800" dirty="0" smtClean="0">
              <a:solidFill>
                <a:srgbClr val="FF0000"/>
              </a:solidFill>
              <a:latin typeface="Calibri" panose="020F0502020204030204" pitchFamily="34" charset="0"/>
            </a:endParaRPr>
          </a:p>
        </p:txBody>
      </p:sp>
      <p:cxnSp>
        <p:nvCxnSpPr>
          <p:cNvPr id="7" name="Connecteur droit avec flèche 6"/>
          <p:cNvCxnSpPr/>
          <p:nvPr/>
        </p:nvCxnSpPr>
        <p:spPr>
          <a:xfrm>
            <a:off x="1583499" y="3140968"/>
            <a:ext cx="1056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Connecteur droit avec flèche 8"/>
          <p:cNvCxnSpPr/>
          <p:nvPr/>
        </p:nvCxnSpPr>
        <p:spPr>
          <a:xfrm>
            <a:off x="1583499" y="3573016"/>
            <a:ext cx="1056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64433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865B11D9-3C5F-4B80-96A9-6540812C29AA}" type="slidenum">
              <a:rPr lang="en-US" smtClean="0">
                <a:latin typeface="Arial" charset="0"/>
                <a:ea typeface="ＭＳ Ｐゴシック" pitchFamily="-64" charset="-128"/>
              </a:rPr>
              <a:pPr/>
              <a:t>24</a:t>
            </a:fld>
            <a:endParaRPr lang="en-US" dirty="0" smtClean="0">
              <a:latin typeface="Arial" charset="0"/>
              <a:ea typeface="ＭＳ Ｐゴシック" pitchFamily="-64" charset="-128"/>
            </a:endParaRPr>
          </a:p>
        </p:txBody>
      </p:sp>
      <p:sp>
        <p:nvSpPr>
          <p:cNvPr id="10244" name="Rectangle 8"/>
          <p:cNvSpPr>
            <a:spLocks noGrp="1" noChangeArrowheads="1"/>
          </p:cNvSpPr>
          <p:nvPr>
            <p:ph type="body" idx="1"/>
          </p:nvPr>
        </p:nvSpPr>
        <p:spPr>
          <a:xfrm>
            <a:off x="623392" y="1124744"/>
            <a:ext cx="10972800" cy="4896544"/>
          </a:xfrm>
        </p:spPr>
        <p:txBody>
          <a:bodyPr/>
          <a:lstStyle/>
          <a:p>
            <a:pPr eaLnBrk="1" hangingPunct="1"/>
            <a:r>
              <a:rPr lang="fr-BE" sz="2400" dirty="0" smtClean="0">
                <a:latin typeface="Calibri" pitchFamily="34" charset="0"/>
              </a:rPr>
              <a:t>Formalités</a:t>
            </a:r>
            <a:endParaRPr lang="fr-BE" sz="2400" b="1" dirty="0">
              <a:latin typeface="Calibri" pitchFamily="34" charset="0"/>
            </a:endParaRPr>
          </a:p>
          <a:p>
            <a:pPr marL="400050" lvl="1" indent="0">
              <a:buNone/>
            </a:pPr>
            <a:endParaRPr lang="fr-BE" sz="2400" dirty="0" smtClean="0">
              <a:latin typeface="Calibri" pitchFamily="34" charset="0"/>
            </a:endParaRPr>
          </a:p>
          <a:p>
            <a:pPr lvl="1" indent="-342900">
              <a:buFont typeface="Wingdings" pitchFamily="2" charset="2"/>
              <a:buChar char="Ø"/>
            </a:pPr>
            <a:r>
              <a:rPr lang="fr-BE" sz="2400" dirty="0" smtClean="0">
                <a:latin typeface="Calibri" pitchFamily="34" charset="0"/>
              </a:rPr>
              <a:t>Dimona</a:t>
            </a:r>
          </a:p>
          <a:p>
            <a:pPr marL="800100" lvl="2" indent="0">
              <a:buNone/>
            </a:pPr>
            <a:endParaRPr lang="fr-BE" sz="2000" dirty="0" smtClean="0">
              <a:latin typeface="Calibri" pitchFamily="34" charset="0"/>
            </a:endParaRPr>
          </a:p>
          <a:p>
            <a:pPr marL="800100" lvl="2" indent="0">
              <a:buNone/>
            </a:pPr>
            <a:r>
              <a:rPr lang="fr-BE" sz="2000" dirty="0" smtClean="0">
                <a:latin typeface="Calibri" pitchFamily="34" charset="0"/>
              </a:rPr>
              <a:t>Avant l’entrée en service du travailleur</a:t>
            </a:r>
            <a:br>
              <a:rPr lang="fr-BE" sz="2000" dirty="0" smtClean="0">
                <a:latin typeface="Calibri" pitchFamily="34" charset="0"/>
              </a:rPr>
            </a:br>
            <a:r>
              <a:rPr lang="nl-BE" sz="2000" dirty="0" smtClean="0">
                <a:latin typeface="Calibri" panose="020F0502020204030204" pitchFamily="34" charset="0"/>
              </a:rPr>
              <a:t>Type </a:t>
            </a:r>
            <a:r>
              <a:rPr lang="nl-BE" sz="2000" dirty="0">
                <a:latin typeface="Calibri" panose="020F0502020204030204" pitchFamily="34" charset="0"/>
              </a:rPr>
              <a:t>: ‘FLX’ </a:t>
            </a:r>
          </a:p>
          <a:p>
            <a:pPr marL="800100" lvl="2" indent="0">
              <a:buNone/>
            </a:pPr>
            <a:r>
              <a:rPr lang="nl-BE" sz="2000" dirty="0" err="1">
                <a:latin typeface="Calibri" panose="020F0502020204030204" pitchFamily="34" charset="0"/>
              </a:rPr>
              <a:t>C</a:t>
            </a:r>
            <a:r>
              <a:rPr lang="nl-BE" sz="2000" dirty="0" err="1" smtClean="0">
                <a:latin typeface="Calibri" panose="020F0502020204030204" pitchFamily="34" charset="0"/>
              </a:rPr>
              <a:t>ommission</a:t>
            </a:r>
            <a:r>
              <a:rPr lang="nl-BE" sz="2000" dirty="0" smtClean="0">
                <a:latin typeface="Calibri" panose="020F0502020204030204" pitchFamily="34" charset="0"/>
              </a:rPr>
              <a:t> </a:t>
            </a:r>
            <a:r>
              <a:rPr lang="nl-BE" sz="2000" dirty="0">
                <a:latin typeface="Calibri" panose="020F0502020204030204" pitchFamily="34" charset="0"/>
              </a:rPr>
              <a:t>paritaire : XXX (</a:t>
            </a:r>
            <a:r>
              <a:rPr lang="nl-BE" sz="2000" dirty="0" err="1">
                <a:latin typeface="Calibri" panose="020F0502020204030204" pitchFamily="34" charset="0"/>
              </a:rPr>
              <a:t>autre</a:t>
            </a:r>
            <a:r>
              <a:rPr lang="nl-BE" sz="2000" dirty="0" smtClean="0">
                <a:latin typeface="Calibri" panose="020F0502020204030204" pitchFamily="34" charset="0"/>
              </a:rPr>
              <a:t>)</a:t>
            </a:r>
          </a:p>
          <a:p>
            <a:pPr marL="800100" lvl="2" indent="0">
              <a:buNone/>
            </a:pPr>
            <a:endParaRPr lang="fr-BE" dirty="0" smtClean="0">
              <a:latin typeface="Calibri" panose="020F0502020204030204" pitchFamily="34" charset="0"/>
            </a:endParaRPr>
          </a:p>
          <a:p>
            <a:pPr marL="800100" lvl="2" indent="0">
              <a:buNone/>
            </a:pPr>
            <a:r>
              <a:rPr lang="fr-BE" sz="2000" dirty="0" smtClean="0">
                <a:latin typeface="Calibri" panose="020F0502020204030204" pitchFamily="34" charset="0"/>
              </a:rPr>
              <a:t>Soit </a:t>
            </a:r>
            <a:r>
              <a:rPr lang="fr-BE" sz="2000" b="1" dirty="0" smtClean="0">
                <a:latin typeface="Calibri" panose="020F0502020204030204" pitchFamily="34" charset="0"/>
              </a:rPr>
              <a:t>Dimona journalière </a:t>
            </a:r>
            <a:r>
              <a:rPr lang="fr-BE" sz="2000" dirty="0" smtClean="0">
                <a:latin typeface="Calibri" panose="020F0502020204030204" pitchFamily="34" charset="0"/>
              </a:rPr>
              <a:t>(</a:t>
            </a:r>
            <a:r>
              <a:rPr lang="fr-BE" sz="2000" dirty="0" err="1" smtClean="0">
                <a:latin typeface="Calibri" panose="020F0502020204030204" pitchFamily="34" charset="0"/>
              </a:rPr>
              <a:t>flexijour</a:t>
            </a:r>
            <a:r>
              <a:rPr lang="fr-BE" sz="2000" dirty="0" smtClean="0">
                <a:latin typeface="Calibri" panose="020F0502020204030204" pitchFamily="34" charset="0"/>
              </a:rPr>
              <a:t>) avec heure de début et heure de fin</a:t>
            </a:r>
          </a:p>
          <a:p>
            <a:pPr marL="800100" lvl="2" indent="0">
              <a:buNone/>
            </a:pPr>
            <a:r>
              <a:rPr lang="fr-BE" sz="2000" dirty="0" smtClean="0">
                <a:latin typeface="Calibri" panose="020F0502020204030204" pitchFamily="34" charset="0"/>
              </a:rPr>
              <a:t>-&gt; obligatoire si le contrat de travail est conclu oralement</a:t>
            </a:r>
          </a:p>
          <a:p>
            <a:pPr marL="800100" lvl="2" indent="0">
              <a:buNone/>
            </a:pPr>
            <a:endParaRPr lang="fr-BE" dirty="0" smtClean="0">
              <a:latin typeface="Calibri" panose="020F0502020204030204" pitchFamily="34" charset="0"/>
            </a:endParaRPr>
          </a:p>
          <a:p>
            <a:pPr lvl="1" indent="-342900">
              <a:buFont typeface="Wingdings" pitchFamily="2" charset="2"/>
              <a:buChar char="Ø"/>
            </a:pPr>
            <a:endParaRPr lang="fr-BE" sz="2400" dirty="0" smtClean="0">
              <a:latin typeface="Calibri" pitchFamily="34" charset="0"/>
            </a:endParaRPr>
          </a:p>
          <a:p>
            <a:pPr marL="0" indent="0" eaLnBrk="1" hangingPunct="1">
              <a:buNone/>
            </a:pPr>
            <a:endParaRPr lang="fr-BE" sz="2400" dirty="0" smtClean="0">
              <a:latin typeface="Calibri" pitchFamily="34" charset="0"/>
            </a:endParaRPr>
          </a:p>
        </p:txBody>
      </p:sp>
      <p:sp>
        <p:nvSpPr>
          <p:cNvPr id="6" name="Title 1"/>
          <p:cNvSpPr>
            <a:spLocks noGrp="1"/>
          </p:cNvSpPr>
          <p:nvPr>
            <p:ph type="title"/>
          </p:nvPr>
        </p:nvSpPr>
        <p:spPr>
          <a:xfrm>
            <a:off x="623392" y="404569"/>
            <a:ext cx="10972800" cy="387798"/>
          </a:xfrm>
        </p:spPr>
        <p:txBody>
          <a:bodyPr/>
          <a:lstStyle/>
          <a:p>
            <a:pPr algn="r"/>
            <a:r>
              <a:rPr lang="fr-BE" sz="2800" dirty="0" smtClean="0">
                <a:latin typeface="Calibri" panose="020F0502020204030204" pitchFamily="34" charset="0"/>
              </a:rPr>
              <a:t>Flexi-jobs</a:t>
            </a:r>
            <a:endParaRPr lang="nl-BE" sz="28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2134724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865B11D9-3C5F-4B80-96A9-6540812C29AA}" type="slidenum">
              <a:rPr lang="en-US" smtClean="0">
                <a:latin typeface="Arial" charset="0"/>
                <a:ea typeface="ＭＳ Ｐゴシック" pitchFamily="-64" charset="-128"/>
              </a:rPr>
              <a:pPr/>
              <a:t>25</a:t>
            </a:fld>
            <a:endParaRPr lang="en-US" dirty="0" smtClean="0">
              <a:latin typeface="Arial" charset="0"/>
              <a:ea typeface="ＭＳ Ｐゴシック" pitchFamily="-64" charset="-128"/>
            </a:endParaRPr>
          </a:p>
        </p:txBody>
      </p:sp>
      <p:sp>
        <p:nvSpPr>
          <p:cNvPr id="10244" name="Rectangle 8"/>
          <p:cNvSpPr>
            <a:spLocks noGrp="1" noChangeArrowheads="1"/>
          </p:cNvSpPr>
          <p:nvPr>
            <p:ph type="body" idx="1"/>
          </p:nvPr>
        </p:nvSpPr>
        <p:spPr>
          <a:xfrm>
            <a:off x="623392" y="1124744"/>
            <a:ext cx="10972800" cy="4896544"/>
          </a:xfrm>
        </p:spPr>
        <p:txBody>
          <a:bodyPr/>
          <a:lstStyle/>
          <a:p>
            <a:pPr eaLnBrk="1" hangingPunct="1"/>
            <a:r>
              <a:rPr lang="fr-BE" sz="2400" dirty="0" smtClean="0">
                <a:latin typeface="Calibri" pitchFamily="34" charset="0"/>
              </a:rPr>
              <a:t>Formalités</a:t>
            </a:r>
            <a:endParaRPr lang="fr-BE" sz="2400" b="1" dirty="0">
              <a:latin typeface="Calibri" pitchFamily="34" charset="0"/>
            </a:endParaRPr>
          </a:p>
          <a:p>
            <a:pPr marL="400050" lvl="1" indent="0">
              <a:buNone/>
            </a:pPr>
            <a:endParaRPr lang="fr-BE" sz="2400" dirty="0" smtClean="0">
              <a:latin typeface="Calibri" pitchFamily="34" charset="0"/>
            </a:endParaRPr>
          </a:p>
          <a:p>
            <a:pPr lvl="1" indent="-342900">
              <a:buFont typeface="Wingdings" pitchFamily="2" charset="2"/>
              <a:buChar char="Ø"/>
            </a:pPr>
            <a:r>
              <a:rPr lang="fr-BE" sz="2400" dirty="0" smtClean="0">
                <a:latin typeface="Calibri" pitchFamily="34" charset="0"/>
              </a:rPr>
              <a:t>Dimona</a:t>
            </a:r>
          </a:p>
          <a:p>
            <a:pPr marL="1257300" lvl="3" indent="0">
              <a:buNone/>
            </a:pPr>
            <a:endParaRPr lang="fr-BE" dirty="0" smtClean="0">
              <a:latin typeface="Calibri" panose="020F0502020204030204" pitchFamily="34" charset="0"/>
            </a:endParaRPr>
          </a:p>
          <a:p>
            <a:pPr marL="1257300" lvl="3" indent="0">
              <a:buNone/>
            </a:pPr>
            <a:r>
              <a:rPr lang="fr-BE" dirty="0" smtClean="0">
                <a:latin typeface="Calibri" panose="020F0502020204030204" pitchFamily="34" charset="0"/>
              </a:rPr>
              <a:t>Soit </a:t>
            </a:r>
            <a:r>
              <a:rPr lang="fr-BE" b="1" dirty="0" smtClean="0">
                <a:latin typeface="Calibri" panose="020F0502020204030204" pitchFamily="34" charset="0"/>
              </a:rPr>
              <a:t>Dimona trimestrielle </a:t>
            </a:r>
            <a:r>
              <a:rPr lang="fr-BE" dirty="0" smtClean="0">
                <a:latin typeface="Calibri" panose="020F0502020204030204" pitchFamily="34" charset="0"/>
              </a:rPr>
              <a:t>(</a:t>
            </a:r>
            <a:r>
              <a:rPr lang="fr-BE" dirty="0" err="1" smtClean="0">
                <a:latin typeface="Calibri" panose="020F0502020204030204" pitchFamily="34" charset="0"/>
              </a:rPr>
              <a:t>flexipériode</a:t>
            </a:r>
            <a:r>
              <a:rPr lang="fr-BE" dirty="0" smtClean="0">
                <a:latin typeface="Calibri" panose="020F0502020204030204" pitchFamily="34" charset="0"/>
              </a:rPr>
              <a:t>)</a:t>
            </a:r>
          </a:p>
          <a:p>
            <a:pPr marL="1257300" lvl="3" indent="0">
              <a:buNone/>
            </a:pPr>
            <a:r>
              <a:rPr lang="fr-BE" dirty="0" smtClean="0">
                <a:latin typeface="Calibri" panose="020F0502020204030204" pitchFamily="34" charset="0"/>
              </a:rPr>
              <a:t>-&gt; possible uniquement si contrat écrit</a:t>
            </a:r>
          </a:p>
          <a:p>
            <a:pPr marL="1257300" lvl="3" indent="0">
              <a:buNone/>
            </a:pPr>
            <a:r>
              <a:rPr lang="fr-BE" dirty="0" smtClean="0">
                <a:latin typeface="Calibri" panose="020F0502020204030204" pitchFamily="34" charset="0"/>
              </a:rPr>
              <a:t>-&gt; toutes les prestations des travailleurs doivent être</a:t>
            </a:r>
            <a:br>
              <a:rPr lang="fr-BE" dirty="0" smtClean="0">
                <a:latin typeface="Calibri" panose="020F0502020204030204" pitchFamily="34" charset="0"/>
              </a:rPr>
            </a:br>
            <a:r>
              <a:rPr lang="fr-BE" dirty="0" smtClean="0">
                <a:latin typeface="Calibri" panose="020F0502020204030204" pitchFamily="34" charset="0"/>
              </a:rPr>
              <a:t>     enregistrées et tenues à jour séparément (SEP). </a:t>
            </a:r>
          </a:p>
          <a:p>
            <a:pPr marL="1257300" lvl="3" indent="0">
              <a:buNone/>
            </a:pPr>
            <a:endParaRPr lang="fr-BE" dirty="0">
              <a:latin typeface="Calibri" panose="020F0502020204030204" pitchFamily="34" charset="0"/>
            </a:endParaRPr>
          </a:p>
          <a:p>
            <a:pPr marL="1257300" lvl="3" indent="0">
              <a:buNone/>
            </a:pPr>
            <a:r>
              <a:rPr lang="fr-BE" dirty="0" smtClean="0">
                <a:latin typeface="Calibri" panose="020F0502020204030204" pitchFamily="34" charset="0"/>
              </a:rPr>
              <a:t>Différence entre </a:t>
            </a:r>
            <a:r>
              <a:rPr lang="fr-BE" b="1" dirty="0" smtClean="0">
                <a:latin typeface="Calibri" panose="020F0502020204030204" pitchFamily="34" charset="0"/>
              </a:rPr>
              <a:t>Dimona et contrat de travail </a:t>
            </a:r>
            <a:r>
              <a:rPr lang="fr-BE" dirty="0" smtClean="0">
                <a:latin typeface="Calibri" panose="020F0502020204030204" pitchFamily="34" charset="0"/>
              </a:rPr>
              <a:t>:</a:t>
            </a:r>
          </a:p>
          <a:p>
            <a:pPr marL="1257300" lvl="3" indent="0">
              <a:buNone/>
            </a:pPr>
            <a:r>
              <a:rPr lang="fr-BE" dirty="0" smtClean="0">
                <a:latin typeface="Calibri" panose="020F0502020204030204" pitchFamily="34" charset="0"/>
              </a:rPr>
              <a:t>Si </a:t>
            </a:r>
            <a:r>
              <a:rPr lang="fr-BE" dirty="0" err="1" smtClean="0">
                <a:latin typeface="Calibri" panose="020F0502020204030204" pitchFamily="34" charset="0"/>
              </a:rPr>
              <a:t>flexijour</a:t>
            </a:r>
            <a:r>
              <a:rPr lang="fr-BE" dirty="0" smtClean="0">
                <a:latin typeface="Calibri" panose="020F0502020204030204" pitchFamily="34" charset="0"/>
              </a:rPr>
              <a:t> : contrat journalier ; </a:t>
            </a:r>
          </a:p>
          <a:p>
            <a:pPr marL="1257300" lvl="3" indent="0">
              <a:buNone/>
            </a:pPr>
            <a:r>
              <a:rPr lang="fr-BE" dirty="0" smtClean="0">
                <a:latin typeface="Calibri" panose="020F0502020204030204" pitchFamily="34" charset="0"/>
              </a:rPr>
              <a:t>Si </a:t>
            </a:r>
            <a:r>
              <a:rPr lang="fr-BE" dirty="0" err="1" smtClean="0">
                <a:latin typeface="Calibri" panose="020F0502020204030204" pitchFamily="34" charset="0"/>
              </a:rPr>
              <a:t>flexipériode</a:t>
            </a:r>
            <a:r>
              <a:rPr lang="fr-BE" dirty="0" smtClean="0">
                <a:latin typeface="Calibri" panose="020F0502020204030204" pitchFamily="34" charset="0"/>
              </a:rPr>
              <a:t> : contrats journaliers, ou contrat de max. un trimestre</a:t>
            </a:r>
            <a:endParaRPr lang="nl-BE" dirty="0" smtClean="0">
              <a:latin typeface="Calibri" panose="020F0502020204030204" pitchFamily="34" charset="0"/>
            </a:endParaRPr>
          </a:p>
          <a:p>
            <a:pPr marL="800100" lvl="2" indent="0">
              <a:buNone/>
            </a:pPr>
            <a:endParaRPr lang="fr-BE" dirty="0" smtClean="0">
              <a:latin typeface="Calibri" pitchFamily="34" charset="0"/>
            </a:endParaRPr>
          </a:p>
          <a:p>
            <a:pPr lvl="1" indent="-342900">
              <a:buFont typeface="Wingdings" pitchFamily="2" charset="2"/>
              <a:buChar char="Ø"/>
            </a:pPr>
            <a:endParaRPr lang="fr-BE" sz="2400" dirty="0" smtClean="0">
              <a:latin typeface="Calibri" pitchFamily="34" charset="0"/>
            </a:endParaRPr>
          </a:p>
          <a:p>
            <a:pPr marL="0" indent="0" eaLnBrk="1" hangingPunct="1">
              <a:buNone/>
            </a:pPr>
            <a:endParaRPr lang="fr-BE" sz="2400" dirty="0" smtClean="0">
              <a:latin typeface="Calibri" pitchFamily="34" charset="0"/>
            </a:endParaRPr>
          </a:p>
        </p:txBody>
      </p:sp>
      <p:sp>
        <p:nvSpPr>
          <p:cNvPr id="6" name="Title 1"/>
          <p:cNvSpPr>
            <a:spLocks noGrp="1"/>
          </p:cNvSpPr>
          <p:nvPr>
            <p:ph type="title"/>
          </p:nvPr>
        </p:nvSpPr>
        <p:spPr>
          <a:xfrm>
            <a:off x="623392" y="404569"/>
            <a:ext cx="10972800" cy="387798"/>
          </a:xfrm>
        </p:spPr>
        <p:txBody>
          <a:bodyPr/>
          <a:lstStyle/>
          <a:p>
            <a:pPr algn="r"/>
            <a:r>
              <a:rPr lang="fr-BE" sz="2800" dirty="0" smtClean="0">
                <a:latin typeface="Calibri" panose="020F0502020204030204" pitchFamily="34" charset="0"/>
              </a:rPr>
              <a:t>Flexi-jobs</a:t>
            </a:r>
            <a:endParaRPr lang="nl-BE" sz="2800" dirty="0" smtClean="0">
              <a:solidFill>
                <a:srgbClr val="FF0000"/>
              </a:solidFill>
              <a:latin typeface="Calibri" panose="020F050202020403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49" y="4653136"/>
            <a:ext cx="1961376" cy="121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771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865B11D9-3C5F-4B80-96A9-6540812C29AA}" type="slidenum">
              <a:rPr lang="en-US" smtClean="0">
                <a:latin typeface="Arial" charset="0"/>
                <a:ea typeface="ＭＳ Ｐゴシック" pitchFamily="-64" charset="-128"/>
              </a:rPr>
              <a:pPr/>
              <a:t>26</a:t>
            </a:fld>
            <a:endParaRPr lang="en-US" dirty="0" smtClean="0">
              <a:latin typeface="Arial" charset="0"/>
              <a:ea typeface="ＭＳ Ｐゴシック" pitchFamily="-64" charset="-128"/>
            </a:endParaRPr>
          </a:p>
        </p:txBody>
      </p:sp>
      <p:sp>
        <p:nvSpPr>
          <p:cNvPr id="10244" name="Rectangle 8"/>
          <p:cNvSpPr>
            <a:spLocks noGrp="1" noChangeArrowheads="1"/>
          </p:cNvSpPr>
          <p:nvPr>
            <p:ph type="body" idx="1"/>
          </p:nvPr>
        </p:nvSpPr>
        <p:spPr>
          <a:xfrm>
            <a:off x="623392" y="1124744"/>
            <a:ext cx="10972800" cy="4896544"/>
          </a:xfrm>
        </p:spPr>
        <p:txBody>
          <a:bodyPr/>
          <a:lstStyle/>
          <a:p>
            <a:pPr eaLnBrk="1" hangingPunct="1"/>
            <a:r>
              <a:rPr lang="fr-BE" sz="2400" dirty="0" smtClean="0">
                <a:latin typeface="Calibri" pitchFamily="34" charset="0"/>
              </a:rPr>
              <a:t>Dimona et système d’enregistrement des présences</a:t>
            </a:r>
            <a:endParaRPr lang="fr-BE" sz="2400" b="1" dirty="0">
              <a:latin typeface="Calibri" pitchFamily="34" charset="0"/>
            </a:endParaRPr>
          </a:p>
          <a:p>
            <a:pPr marL="400050" lvl="1" indent="0">
              <a:buNone/>
            </a:pPr>
            <a:endParaRPr lang="fr-BE" sz="2400" dirty="0" smtClean="0">
              <a:latin typeface="Calibri" pitchFamily="34" charset="0"/>
            </a:endParaRPr>
          </a:p>
          <a:p>
            <a:pPr marL="0" indent="0" eaLnBrk="1" hangingPunct="1">
              <a:buNone/>
            </a:pPr>
            <a:r>
              <a:rPr lang="fr-BE" sz="2400" dirty="0" smtClean="0">
                <a:latin typeface="Calibri" pitchFamily="34" charset="0"/>
              </a:rPr>
              <a:t>                        </a:t>
            </a:r>
          </a:p>
        </p:txBody>
      </p:sp>
      <p:sp>
        <p:nvSpPr>
          <p:cNvPr id="6" name="Title 1"/>
          <p:cNvSpPr>
            <a:spLocks noGrp="1"/>
          </p:cNvSpPr>
          <p:nvPr>
            <p:ph type="title"/>
          </p:nvPr>
        </p:nvSpPr>
        <p:spPr>
          <a:xfrm>
            <a:off x="623392" y="592400"/>
            <a:ext cx="10972800" cy="387798"/>
          </a:xfrm>
        </p:spPr>
        <p:txBody>
          <a:bodyPr/>
          <a:lstStyle/>
          <a:p>
            <a:pPr algn="r"/>
            <a:r>
              <a:rPr lang="fr-BE" sz="2800" dirty="0" smtClean="0">
                <a:latin typeface="Calibri" panose="020F0502020204030204" pitchFamily="34" charset="0"/>
              </a:rPr>
              <a:t>Flexi-jobs</a:t>
            </a:r>
            <a:endParaRPr lang="nl-BE" sz="2800" dirty="0" smtClean="0">
              <a:solidFill>
                <a:srgbClr val="FF0000"/>
              </a:solidFill>
              <a:latin typeface="Calibri" panose="020F0502020204030204" pitchFamily="34" charset="0"/>
            </a:endParaRPr>
          </a:p>
        </p:txBody>
      </p:sp>
      <p:graphicFrame>
        <p:nvGraphicFramePr>
          <p:cNvPr id="11" name="Diagramme 10"/>
          <p:cNvGraphicFramePr/>
          <p:nvPr>
            <p:extLst>
              <p:ext uri="{D42A27DB-BD31-4B8C-83A1-F6EECF244321}">
                <p14:modId xmlns:p14="http://schemas.microsoft.com/office/powerpoint/2010/main" val="4223892848"/>
              </p:ext>
            </p:extLst>
          </p:nvPr>
        </p:nvGraphicFramePr>
        <p:xfrm>
          <a:off x="239349" y="900807"/>
          <a:ext cx="11041227" cy="4688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2901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865B11D9-3C5F-4B80-96A9-6540812C29AA}" type="slidenum">
              <a:rPr lang="en-US" smtClean="0">
                <a:latin typeface="Arial" charset="0"/>
                <a:ea typeface="ＭＳ Ｐゴシック" pitchFamily="-64" charset="-128"/>
              </a:rPr>
              <a:pPr/>
              <a:t>27</a:t>
            </a:fld>
            <a:endParaRPr lang="en-US" dirty="0" smtClean="0">
              <a:latin typeface="Arial" charset="0"/>
              <a:ea typeface="ＭＳ Ｐゴシック" pitchFamily="-64" charset="-128"/>
            </a:endParaRPr>
          </a:p>
        </p:txBody>
      </p:sp>
      <p:sp>
        <p:nvSpPr>
          <p:cNvPr id="10244" name="Rectangle 8"/>
          <p:cNvSpPr>
            <a:spLocks noGrp="1" noChangeArrowheads="1"/>
          </p:cNvSpPr>
          <p:nvPr>
            <p:ph type="body" idx="1"/>
          </p:nvPr>
        </p:nvSpPr>
        <p:spPr>
          <a:xfrm>
            <a:off x="623392" y="1124744"/>
            <a:ext cx="10972800" cy="4896544"/>
          </a:xfrm>
        </p:spPr>
        <p:txBody>
          <a:bodyPr/>
          <a:lstStyle/>
          <a:p>
            <a:pPr eaLnBrk="1" hangingPunct="1"/>
            <a:r>
              <a:rPr lang="fr-BE" sz="2400" dirty="0" smtClean="0">
                <a:latin typeface="Calibri" pitchFamily="34" charset="0"/>
              </a:rPr>
              <a:t>Conditions de travail et de rémunération</a:t>
            </a:r>
            <a:endParaRPr lang="fr-BE" sz="2400" b="1" dirty="0">
              <a:latin typeface="Calibri" pitchFamily="34" charset="0"/>
            </a:endParaRPr>
          </a:p>
          <a:p>
            <a:pPr marL="400050" lvl="1" indent="0">
              <a:buNone/>
            </a:pPr>
            <a:endParaRPr lang="fr-BE" sz="2400" dirty="0" smtClean="0">
              <a:latin typeface="Calibri" pitchFamily="34" charset="0"/>
            </a:endParaRPr>
          </a:p>
          <a:p>
            <a:pPr lvl="1" indent="-342900">
              <a:buFont typeface="Wingdings" pitchFamily="2" charset="2"/>
              <a:buChar char="Ø"/>
            </a:pPr>
            <a:r>
              <a:rPr lang="fr-BE" sz="2400" dirty="0" err="1" smtClean="0">
                <a:latin typeface="Calibri" pitchFamily="34" charset="0"/>
              </a:rPr>
              <a:t>Flexi</a:t>
            </a:r>
            <a:r>
              <a:rPr lang="fr-BE" sz="2400" dirty="0" smtClean="0">
                <a:latin typeface="Calibri" pitchFamily="34" charset="0"/>
              </a:rPr>
              <a:t>-salaire :  </a:t>
            </a:r>
          </a:p>
          <a:p>
            <a:pPr marL="400050" lvl="1" indent="0">
              <a:buNone/>
            </a:pPr>
            <a:endParaRPr lang="fr-BE" sz="2400" dirty="0" smtClean="0">
              <a:latin typeface="Calibri" pitchFamily="34" charset="0"/>
            </a:endParaRPr>
          </a:p>
          <a:p>
            <a:pPr marL="800100" lvl="2" indent="0">
              <a:buNone/>
            </a:pPr>
            <a:r>
              <a:rPr lang="fr-BE" dirty="0">
                <a:latin typeface="Calibri" pitchFamily="34" charset="0"/>
              </a:rPr>
              <a:t>m</a:t>
            </a:r>
            <a:r>
              <a:rPr lang="fr-BE" dirty="0" smtClean="0">
                <a:latin typeface="Calibri" pitchFamily="34" charset="0"/>
              </a:rPr>
              <a:t>in. 9 € (depuis le 01/06/2016) </a:t>
            </a:r>
            <a:endParaRPr lang="fr-BE" dirty="0">
              <a:latin typeface="Calibri" pitchFamily="34" charset="0"/>
            </a:endParaRPr>
          </a:p>
          <a:p>
            <a:pPr marL="800100" lvl="2" indent="0">
              <a:buNone/>
            </a:pPr>
            <a:r>
              <a:rPr lang="fr-BE" dirty="0" err="1" smtClean="0">
                <a:latin typeface="Calibri" pitchFamily="34" charset="0"/>
              </a:rPr>
              <a:t>flexi</a:t>
            </a:r>
            <a:r>
              <a:rPr lang="fr-BE" dirty="0" smtClean="0">
                <a:latin typeface="Calibri" pitchFamily="34" charset="0"/>
              </a:rPr>
              <a:t>-pécule 7,67 %</a:t>
            </a:r>
          </a:p>
          <a:p>
            <a:pPr marL="800100" lvl="2" indent="0">
              <a:buNone/>
            </a:pPr>
            <a:r>
              <a:rPr lang="fr-BE" dirty="0">
                <a:latin typeface="Calibri" pitchFamily="34" charset="0"/>
              </a:rPr>
              <a:t>t</a:t>
            </a:r>
            <a:r>
              <a:rPr lang="fr-BE" dirty="0" smtClean="0">
                <a:latin typeface="Calibri" pitchFamily="34" charset="0"/>
              </a:rPr>
              <a:t>otal :  9,69</a:t>
            </a:r>
            <a:r>
              <a:rPr lang="fr-BE" dirty="0" smtClean="0">
                <a:solidFill>
                  <a:srgbClr val="FF0000"/>
                </a:solidFill>
                <a:latin typeface="Calibri" pitchFamily="34" charset="0"/>
              </a:rPr>
              <a:t> </a:t>
            </a:r>
            <a:r>
              <a:rPr lang="fr-BE" dirty="0" smtClean="0">
                <a:latin typeface="Calibri" pitchFamily="34" charset="0"/>
              </a:rPr>
              <a:t>€.</a:t>
            </a:r>
          </a:p>
          <a:p>
            <a:pPr marL="800100" lvl="2" indent="0">
              <a:buNone/>
            </a:pPr>
            <a:endParaRPr lang="fr-BE" dirty="0">
              <a:latin typeface="Calibri" pitchFamily="34" charset="0"/>
            </a:endParaRPr>
          </a:p>
          <a:p>
            <a:pPr marL="800100" lvl="2" indent="0">
              <a:buNone/>
            </a:pPr>
            <a:r>
              <a:rPr lang="fr-BE" dirty="0" smtClean="0">
                <a:latin typeface="Calibri" pitchFamily="34" charset="0"/>
              </a:rPr>
              <a:t>Quid si on donne un autre avantage ?</a:t>
            </a:r>
          </a:p>
          <a:p>
            <a:pPr lvl="2" indent="-342900">
              <a:buFont typeface="Arial" panose="020B0604020202020204" pitchFamily="34" charset="0"/>
              <a:buChar char="•"/>
            </a:pPr>
            <a:r>
              <a:rPr lang="fr-BE" dirty="0">
                <a:latin typeface="Calibri" pitchFamily="34" charset="0"/>
              </a:rPr>
              <a:t>s</a:t>
            </a:r>
            <a:r>
              <a:rPr lang="fr-BE" dirty="0" smtClean="0">
                <a:latin typeface="Calibri" pitchFamily="34" charset="0"/>
              </a:rPr>
              <a:t>oit rémunération ordinaire (</a:t>
            </a:r>
            <a:r>
              <a:rPr lang="fr-BE" dirty="0" err="1" smtClean="0">
                <a:latin typeface="Calibri" pitchFamily="34" charset="0"/>
              </a:rPr>
              <a:t>gsm</a:t>
            </a:r>
            <a:r>
              <a:rPr lang="fr-BE" dirty="0" smtClean="0">
                <a:latin typeface="Calibri" pitchFamily="34" charset="0"/>
              </a:rPr>
              <a:t>,…)</a:t>
            </a:r>
          </a:p>
          <a:p>
            <a:pPr lvl="2" indent="-342900"/>
            <a:r>
              <a:rPr lang="fr-BE" dirty="0">
                <a:latin typeface="Calibri" pitchFamily="34" charset="0"/>
              </a:rPr>
              <a:t>s</a:t>
            </a:r>
            <a:r>
              <a:rPr lang="fr-BE" dirty="0" smtClean="0">
                <a:latin typeface="Calibri" pitchFamily="34" charset="0"/>
              </a:rPr>
              <a:t>oit traitement différent (véhicule, titres-repas,…) </a:t>
            </a:r>
          </a:p>
          <a:p>
            <a:pPr marL="400050" lvl="1" indent="0">
              <a:buNone/>
            </a:pPr>
            <a:endParaRPr lang="fr-BE" sz="2400" dirty="0" smtClean="0">
              <a:latin typeface="Calibri" pitchFamily="34" charset="0"/>
            </a:endParaRPr>
          </a:p>
        </p:txBody>
      </p:sp>
      <p:sp>
        <p:nvSpPr>
          <p:cNvPr id="6" name="Title 1"/>
          <p:cNvSpPr>
            <a:spLocks noGrp="1"/>
          </p:cNvSpPr>
          <p:nvPr>
            <p:ph type="title"/>
          </p:nvPr>
        </p:nvSpPr>
        <p:spPr>
          <a:xfrm>
            <a:off x="623392" y="404569"/>
            <a:ext cx="10972800" cy="387798"/>
          </a:xfrm>
        </p:spPr>
        <p:txBody>
          <a:bodyPr/>
          <a:lstStyle/>
          <a:p>
            <a:pPr algn="r"/>
            <a:r>
              <a:rPr lang="fr-BE" sz="2800" dirty="0" smtClean="0">
                <a:latin typeface="Calibri" panose="020F0502020204030204" pitchFamily="34" charset="0"/>
              </a:rPr>
              <a:t>Flexi-jobs</a:t>
            </a:r>
            <a:endParaRPr lang="nl-BE" sz="28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393601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865B11D9-3C5F-4B80-96A9-6540812C29AA}" type="slidenum">
              <a:rPr lang="en-US" smtClean="0">
                <a:latin typeface="Arial" charset="0"/>
                <a:ea typeface="ＭＳ Ｐゴシック" pitchFamily="-64" charset="-128"/>
              </a:rPr>
              <a:pPr/>
              <a:t>28</a:t>
            </a:fld>
            <a:endParaRPr lang="en-US" dirty="0" smtClean="0">
              <a:latin typeface="Arial" charset="0"/>
              <a:ea typeface="ＭＳ Ｐゴシック" pitchFamily="-64" charset="-128"/>
            </a:endParaRPr>
          </a:p>
        </p:txBody>
      </p:sp>
      <p:sp>
        <p:nvSpPr>
          <p:cNvPr id="10244" name="Rectangle 8"/>
          <p:cNvSpPr>
            <a:spLocks noGrp="1" noChangeArrowheads="1"/>
          </p:cNvSpPr>
          <p:nvPr>
            <p:ph type="body" idx="1"/>
          </p:nvPr>
        </p:nvSpPr>
        <p:spPr>
          <a:xfrm>
            <a:off x="623392" y="1124744"/>
            <a:ext cx="10972800" cy="4896544"/>
          </a:xfrm>
        </p:spPr>
        <p:txBody>
          <a:bodyPr/>
          <a:lstStyle/>
          <a:p>
            <a:pPr eaLnBrk="1" hangingPunct="1"/>
            <a:r>
              <a:rPr lang="fr-BE" sz="2400" dirty="0" smtClean="0">
                <a:latin typeface="Calibri" pitchFamily="34" charset="0"/>
              </a:rPr>
              <a:t>Conditions de travail et de rémunération</a:t>
            </a:r>
            <a:endParaRPr lang="fr-BE" sz="2400" b="1" dirty="0">
              <a:latin typeface="Calibri" pitchFamily="34" charset="0"/>
            </a:endParaRPr>
          </a:p>
          <a:p>
            <a:pPr marL="400050" lvl="1" indent="0">
              <a:buNone/>
            </a:pPr>
            <a:endParaRPr lang="fr-BE" sz="2400" dirty="0" smtClean="0">
              <a:latin typeface="Calibri" pitchFamily="34" charset="0"/>
            </a:endParaRPr>
          </a:p>
          <a:p>
            <a:pPr lvl="1" indent="-342900">
              <a:buFont typeface="Wingdings" pitchFamily="2" charset="2"/>
              <a:buChar char="Ø"/>
            </a:pPr>
            <a:r>
              <a:rPr lang="fr-BE" sz="2400" dirty="0" err="1" smtClean="0">
                <a:latin typeface="Calibri" pitchFamily="34" charset="0"/>
              </a:rPr>
              <a:t>Flexi</a:t>
            </a:r>
            <a:r>
              <a:rPr lang="fr-BE" sz="2400" dirty="0" smtClean="0">
                <a:latin typeface="Calibri" pitchFamily="34" charset="0"/>
              </a:rPr>
              <a:t>-jobs = CDD -&gt; mêmes règles légales que les contrats de travail ‘ordinaires’</a:t>
            </a:r>
          </a:p>
          <a:p>
            <a:pPr marL="400050" lvl="1" indent="0">
              <a:buNone/>
            </a:pPr>
            <a:endParaRPr lang="fr-BE" sz="2400" dirty="0" smtClean="0">
              <a:latin typeface="Calibri" pitchFamily="34" charset="0"/>
            </a:endParaRPr>
          </a:p>
          <a:p>
            <a:pPr marL="400050" lvl="1" indent="0">
              <a:buNone/>
            </a:pPr>
            <a:r>
              <a:rPr lang="fr-BE" sz="1800" dirty="0">
                <a:latin typeface="Calibri" pitchFamily="34" charset="0"/>
              </a:rPr>
              <a:t> </a:t>
            </a:r>
            <a:r>
              <a:rPr lang="fr-BE" sz="1800" dirty="0" smtClean="0">
                <a:latin typeface="Calibri" pitchFamily="34" charset="0"/>
              </a:rPr>
              <a:t>      </a:t>
            </a:r>
            <a:r>
              <a:rPr lang="fr-BE" sz="2400" dirty="0" smtClean="0">
                <a:latin typeface="Calibri" pitchFamily="34" charset="0"/>
              </a:rPr>
              <a:t>Exemples</a:t>
            </a:r>
          </a:p>
          <a:p>
            <a:pPr marL="400050" lvl="1" indent="0">
              <a:buNone/>
            </a:pPr>
            <a:r>
              <a:rPr lang="fr-BE" sz="2400" dirty="0" smtClean="0">
                <a:latin typeface="Calibri" pitchFamily="34" charset="0"/>
              </a:rPr>
              <a:t>      </a:t>
            </a:r>
          </a:p>
          <a:p>
            <a:pPr marL="400050" lvl="1" indent="0">
              <a:buNone/>
            </a:pPr>
            <a:r>
              <a:rPr lang="fr-BE" sz="2400" dirty="0">
                <a:latin typeface="Calibri" pitchFamily="34" charset="0"/>
              </a:rPr>
              <a:t> </a:t>
            </a:r>
            <a:r>
              <a:rPr lang="fr-BE" sz="2400" dirty="0" smtClean="0">
                <a:latin typeface="Calibri" pitchFamily="34" charset="0"/>
              </a:rPr>
              <a:t>     Salaire garanti</a:t>
            </a:r>
            <a:br>
              <a:rPr lang="fr-BE" sz="2400" dirty="0" smtClean="0">
                <a:latin typeface="Calibri" pitchFamily="34" charset="0"/>
              </a:rPr>
            </a:br>
            <a:r>
              <a:rPr lang="fr-BE" sz="2400" dirty="0" smtClean="0">
                <a:latin typeface="Calibri" pitchFamily="34" charset="0"/>
              </a:rPr>
              <a:t>      Obligation de justifier ses absences</a:t>
            </a:r>
            <a:br>
              <a:rPr lang="fr-BE" sz="2400" dirty="0" smtClean="0">
                <a:latin typeface="Calibri" pitchFamily="34" charset="0"/>
              </a:rPr>
            </a:br>
            <a:r>
              <a:rPr lang="fr-BE" sz="2400" dirty="0" smtClean="0">
                <a:latin typeface="Calibri" pitchFamily="34" charset="0"/>
              </a:rPr>
              <a:t>      Durée </a:t>
            </a:r>
            <a:r>
              <a:rPr lang="fr-BE" sz="2400" dirty="0">
                <a:latin typeface="Calibri" pitchFamily="34" charset="0"/>
              </a:rPr>
              <a:t>du travail </a:t>
            </a:r>
            <a:br>
              <a:rPr lang="fr-BE" sz="2400" dirty="0">
                <a:latin typeface="Calibri" pitchFamily="34" charset="0"/>
              </a:rPr>
            </a:br>
            <a:r>
              <a:rPr lang="fr-BE" sz="2400" dirty="0" smtClean="0">
                <a:latin typeface="Calibri" pitchFamily="34" charset="0"/>
              </a:rPr>
              <a:t>      Rupture du contrat</a:t>
            </a:r>
            <a:endParaRPr lang="fr-BE" sz="2400" dirty="0">
              <a:latin typeface="Calibri" pitchFamily="34" charset="0"/>
            </a:endParaRPr>
          </a:p>
          <a:p>
            <a:pPr marL="400050" lvl="1" indent="0">
              <a:buNone/>
            </a:pPr>
            <a:r>
              <a:rPr lang="fr-BE" sz="2400" dirty="0">
                <a:latin typeface="Calibri" pitchFamily="34" charset="0"/>
              </a:rPr>
              <a:t> </a:t>
            </a:r>
            <a:r>
              <a:rPr lang="fr-BE" sz="2400" dirty="0" smtClean="0">
                <a:latin typeface="Calibri" pitchFamily="34" charset="0"/>
              </a:rPr>
              <a:t>     </a:t>
            </a:r>
          </a:p>
          <a:p>
            <a:pPr marL="400050" lvl="1" indent="0">
              <a:buNone/>
            </a:pPr>
            <a:endParaRPr lang="fr-BE" sz="2400" dirty="0">
              <a:latin typeface="Calibri" pitchFamily="34" charset="0"/>
            </a:endParaRPr>
          </a:p>
          <a:p>
            <a:pPr marL="400050" lvl="1" indent="0">
              <a:buNone/>
            </a:pPr>
            <a:endParaRPr lang="fr-BE" sz="1800" dirty="0" smtClean="0">
              <a:latin typeface="Calibri" pitchFamily="34" charset="0"/>
            </a:endParaRPr>
          </a:p>
          <a:p>
            <a:pPr marL="400050" lvl="1" indent="0">
              <a:buNone/>
            </a:pPr>
            <a:endParaRPr lang="fr-BE" sz="1800" dirty="0" smtClean="0">
              <a:latin typeface="Calibri" pitchFamily="34" charset="0"/>
            </a:endParaRPr>
          </a:p>
        </p:txBody>
      </p:sp>
      <p:sp>
        <p:nvSpPr>
          <p:cNvPr id="6" name="Title 1"/>
          <p:cNvSpPr>
            <a:spLocks noGrp="1"/>
          </p:cNvSpPr>
          <p:nvPr>
            <p:ph type="title"/>
          </p:nvPr>
        </p:nvSpPr>
        <p:spPr>
          <a:xfrm>
            <a:off x="623392" y="404569"/>
            <a:ext cx="10972800" cy="387798"/>
          </a:xfrm>
        </p:spPr>
        <p:txBody>
          <a:bodyPr/>
          <a:lstStyle/>
          <a:p>
            <a:pPr algn="r"/>
            <a:r>
              <a:rPr lang="fr-BE" sz="2800" dirty="0" smtClean="0">
                <a:latin typeface="Calibri" panose="020F0502020204030204" pitchFamily="34" charset="0"/>
              </a:rPr>
              <a:t>Flexi-jobs</a:t>
            </a:r>
            <a:endParaRPr lang="nl-BE" sz="28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27283171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865B11D9-3C5F-4B80-96A9-6540812C29AA}" type="slidenum">
              <a:rPr lang="en-US" smtClean="0">
                <a:latin typeface="Arial" charset="0"/>
                <a:ea typeface="ＭＳ Ｐゴシック" pitchFamily="-64" charset="-128"/>
              </a:rPr>
              <a:pPr/>
              <a:t>29</a:t>
            </a:fld>
            <a:endParaRPr lang="en-US" dirty="0" smtClean="0">
              <a:latin typeface="Arial" charset="0"/>
              <a:ea typeface="ＭＳ Ｐゴシック" pitchFamily="-64" charset="-128"/>
            </a:endParaRPr>
          </a:p>
        </p:txBody>
      </p:sp>
      <p:sp>
        <p:nvSpPr>
          <p:cNvPr id="10244" name="Rectangle 8"/>
          <p:cNvSpPr>
            <a:spLocks noGrp="1" noChangeArrowheads="1"/>
          </p:cNvSpPr>
          <p:nvPr>
            <p:ph type="body" idx="1"/>
          </p:nvPr>
        </p:nvSpPr>
        <p:spPr>
          <a:xfrm>
            <a:off x="623392" y="1124744"/>
            <a:ext cx="11137237" cy="4896544"/>
          </a:xfrm>
        </p:spPr>
        <p:txBody>
          <a:bodyPr/>
          <a:lstStyle/>
          <a:p>
            <a:pPr eaLnBrk="1" hangingPunct="1"/>
            <a:r>
              <a:rPr lang="fr-BE" sz="2400" dirty="0" smtClean="0">
                <a:latin typeface="Calibri" pitchFamily="34" charset="0"/>
              </a:rPr>
              <a:t>Conditions de travail et de rémunération</a:t>
            </a:r>
            <a:endParaRPr lang="fr-BE" sz="2400" b="1" dirty="0">
              <a:latin typeface="Calibri" pitchFamily="34" charset="0"/>
            </a:endParaRPr>
          </a:p>
          <a:p>
            <a:pPr marL="400050" lvl="1" indent="0">
              <a:buNone/>
            </a:pPr>
            <a:endParaRPr lang="fr-BE" sz="2400" dirty="0" smtClean="0">
              <a:latin typeface="Calibri" pitchFamily="34" charset="0"/>
            </a:endParaRPr>
          </a:p>
          <a:p>
            <a:pPr lvl="1" indent="-342900">
              <a:buFont typeface="Wingdings" pitchFamily="2" charset="2"/>
              <a:buChar char="Ø"/>
            </a:pPr>
            <a:r>
              <a:rPr lang="fr-BE" sz="2400" dirty="0" err="1" smtClean="0">
                <a:latin typeface="Calibri" pitchFamily="34" charset="0"/>
              </a:rPr>
              <a:t>Flexi</a:t>
            </a:r>
            <a:r>
              <a:rPr lang="fr-BE" sz="2400" dirty="0" smtClean="0">
                <a:latin typeface="Calibri" pitchFamily="34" charset="0"/>
              </a:rPr>
              <a:t>-jobs = CDD -&gt; mêmes règles légales que les contrats de travail ‘ordinaires’</a:t>
            </a:r>
          </a:p>
          <a:p>
            <a:pPr marL="400050" lvl="1" indent="0">
              <a:buNone/>
            </a:pPr>
            <a:endParaRPr lang="fr-BE" sz="2400" dirty="0">
              <a:latin typeface="Calibri" pitchFamily="34" charset="0"/>
            </a:endParaRPr>
          </a:p>
          <a:p>
            <a:pPr marL="400050" lvl="1" indent="0">
              <a:buNone/>
            </a:pPr>
            <a:r>
              <a:rPr lang="fr-BE" sz="2400" dirty="0">
                <a:latin typeface="Calibri" pitchFamily="34" charset="0"/>
              </a:rPr>
              <a:t> </a:t>
            </a:r>
            <a:r>
              <a:rPr lang="fr-BE" sz="2400" dirty="0" smtClean="0">
                <a:latin typeface="Calibri" pitchFamily="34" charset="0"/>
              </a:rPr>
              <a:t>    </a:t>
            </a:r>
            <a:r>
              <a:rPr lang="fr-BE" sz="2400" dirty="0" smtClean="0">
                <a:solidFill>
                  <a:srgbClr val="FF0000"/>
                </a:solidFill>
                <a:latin typeface="Calibri" pitchFamily="34" charset="0"/>
              </a:rPr>
              <a:t>Exception</a:t>
            </a:r>
          </a:p>
          <a:p>
            <a:pPr marL="400050" lvl="1" indent="0">
              <a:buNone/>
            </a:pPr>
            <a:r>
              <a:rPr lang="fr-BE" sz="2400" b="1" dirty="0">
                <a:solidFill>
                  <a:srgbClr val="FF0000"/>
                </a:solidFill>
                <a:latin typeface="Calibri" pitchFamily="34" charset="0"/>
              </a:rPr>
              <a:t> </a:t>
            </a:r>
            <a:r>
              <a:rPr lang="fr-BE" sz="2400" b="1" dirty="0" smtClean="0">
                <a:solidFill>
                  <a:srgbClr val="FF0000"/>
                </a:solidFill>
                <a:latin typeface="Calibri" pitchFamily="34" charset="0"/>
              </a:rPr>
              <a:t>    </a:t>
            </a:r>
            <a:r>
              <a:rPr lang="fr-BE" sz="2400" dirty="0" smtClean="0">
                <a:solidFill>
                  <a:schemeClr val="tx2"/>
                </a:solidFill>
                <a:latin typeface="Calibri" panose="020F0502020204030204" pitchFamily="34" charset="0"/>
              </a:rPr>
              <a:t>possibilité</a:t>
            </a:r>
            <a:r>
              <a:rPr lang="fr-BE" sz="2400" dirty="0">
                <a:solidFill>
                  <a:schemeClr val="tx2"/>
                </a:solidFill>
                <a:latin typeface="Calibri" panose="020F0502020204030204" pitchFamily="34" charset="0"/>
              </a:rPr>
              <a:t>, en cas d’</a:t>
            </a:r>
            <a:r>
              <a:rPr lang="fr-BE" sz="2400" u="sng" dirty="0">
                <a:solidFill>
                  <a:schemeClr val="tx2"/>
                </a:solidFill>
                <a:latin typeface="Calibri" panose="020F0502020204030204" pitchFamily="34" charset="0"/>
              </a:rPr>
              <a:t>horaire variable</a:t>
            </a:r>
            <a:r>
              <a:rPr lang="fr-BE" sz="2400" dirty="0">
                <a:solidFill>
                  <a:schemeClr val="tx2"/>
                </a:solidFill>
                <a:latin typeface="Calibri" panose="020F0502020204030204" pitchFamily="34" charset="0"/>
              </a:rPr>
              <a:t> :</a:t>
            </a:r>
          </a:p>
          <a:p>
            <a:pPr marL="457200" lvl="1" indent="0">
              <a:buClr>
                <a:srgbClr val="0058A7"/>
              </a:buClr>
              <a:buNone/>
            </a:pPr>
            <a:r>
              <a:rPr lang="fr-BE" sz="2400" dirty="0">
                <a:solidFill>
                  <a:schemeClr val="tx2"/>
                </a:solidFill>
                <a:latin typeface="Calibri" panose="020F0502020204030204" pitchFamily="34" charset="0"/>
              </a:rPr>
              <a:t>    </a:t>
            </a:r>
            <a:r>
              <a:rPr lang="fr-BE" sz="2400" dirty="0" smtClean="0">
                <a:solidFill>
                  <a:schemeClr val="tx2"/>
                </a:solidFill>
                <a:latin typeface="Calibri" panose="020F0502020204030204" pitchFamily="34" charset="0"/>
              </a:rPr>
              <a:t>de </a:t>
            </a:r>
            <a:r>
              <a:rPr lang="fr-BE" sz="2400" dirty="0">
                <a:solidFill>
                  <a:schemeClr val="tx2"/>
                </a:solidFill>
                <a:latin typeface="Calibri" panose="020F0502020204030204" pitchFamily="34" charset="0"/>
              </a:rPr>
              <a:t>travailler en dehors des horaires prévus au </a:t>
            </a:r>
            <a:r>
              <a:rPr lang="fr-BE" sz="2400" dirty="0" smtClean="0">
                <a:solidFill>
                  <a:schemeClr val="tx2"/>
                </a:solidFill>
                <a:latin typeface="Calibri" panose="020F0502020204030204" pitchFamily="34" charset="0"/>
              </a:rPr>
              <a:t>règlement</a:t>
            </a:r>
            <a:br>
              <a:rPr lang="fr-BE" sz="2400" dirty="0" smtClean="0">
                <a:solidFill>
                  <a:schemeClr val="tx2"/>
                </a:solidFill>
                <a:latin typeface="Calibri" panose="020F0502020204030204" pitchFamily="34" charset="0"/>
              </a:rPr>
            </a:br>
            <a:r>
              <a:rPr lang="fr-BE" sz="2400" dirty="0" smtClean="0">
                <a:solidFill>
                  <a:schemeClr val="tx2"/>
                </a:solidFill>
                <a:latin typeface="Calibri" panose="020F0502020204030204" pitchFamily="34" charset="0"/>
              </a:rPr>
              <a:t>    de </a:t>
            </a:r>
            <a:r>
              <a:rPr lang="fr-BE" sz="2400" dirty="0">
                <a:solidFill>
                  <a:schemeClr val="tx2"/>
                </a:solidFill>
                <a:latin typeface="Calibri" panose="020F0502020204030204" pitchFamily="34" charset="0"/>
              </a:rPr>
              <a:t>travail ; </a:t>
            </a:r>
            <a:br>
              <a:rPr lang="fr-BE" sz="2400" dirty="0">
                <a:solidFill>
                  <a:schemeClr val="tx2"/>
                </a:solidFill>
                <a:latin typeface="Calibri" panose="020F0502020204030204" pitchFamily="34" charset="0"/>
              </a:rPr>
            </a:br>
            <a:r>
              <a:rPr lang="fr-BE" sz="2400" dirty="0">
                <a:solidFill>
                  <a:schemeClr val="tx2"/>
                </a:solidFill>
                <a:latin typeface="Calibri" panose="020F0502020204030204" pitchFamily="34" charset="0"/>
              </a:rPr>
              <a:t>    </a:t>
            </a:r>
            <a:r>
              <a:rPr lang="fr-BE" sz="2400" dirty="0" smtClean="0">
                <a:solidFill>
                  <a:schemeClr val="tx2"/>
                </a:solidFill>
                <a:latin typeface="Calibri" panose="020F0502020204030204" pitchFamily="34" charset="0"/>
              </a:rPr>
              <a:t>de </a:t>
            </a:r>
            <a:r>
              <a:rPr lang="fr-BE" sz="2400" dirty="0">
                <a:solidFill>
                  <a:schemeClr val="tx2"/>
                </a:solidFill>
                <a:latin typeface="Calibri" panose="020F0502020204030204" pitchFamily="34" charset="0"/>
              </a:rPr>
              <a:t>ne pas afficher les horaires 5 jours ouvrables à </a:t>
            </a:r>
            <a:r>
              <a:rPr lang="fr-BE" sz="2400" dirty="0" smtClean="0">
                <a:solidFill>
                  <a:schemeClr val="tx2"/>
                </a:solidFill>
                <a:latin typeface="Calibri" panose="020F0502020204030204" pitchFamily="34" charset="0"/>
              </a:rPr>
              <a:t>l’avance ;        </a:t>
            </a:r>
            <a:r>
              <a:rPr lang="fr-BE" sz="2400" dirty="0">
                <a:solidFill>
                  <a:schemeClr val="tx2"/>
                </a:solidFill>
                <a:latin typeface="Calibri" panose="020F0502020204030204" pitchFamily="34" charset="0"/>
              </a:rPr>
              <a:t/>
            </a:r>
            <a:br>
              <a:rPr lang="fr-BE" sz="2400" dirty="0">
                <a:solidFill>
                  <a:schemeClr val="tx2"/>
                </a:solidFill>
                <a:latin typeface="Calibri" panose="020F0502020204030204" pitchFamily="34" charset="0"/>
              </a:rPr>
            </a:br>
            <a:r>
              <a:rPr lang="fr-BE" sz="2400" dirty="0">
                <a:solidFill>
                  <a:schemeClr val="tx2"/>
                </a:solidFill>
                <a:latin typeface="Calibri" panose="020F0502020204030204" pitchFamily="34" charset="0"/>
              </a:rPr>
              <a:t>    </a:t>
            </a:r>
            <a:r>
              <a:rPr lang="fr-BE" sz="2400" dirty="0" smtClean="0">
                <a:solidFill>
                  <a:schemeClr val="tx2"/>
                </a:solidFill>
                <a:latin typeface="Calibri" panose="020F0502020204030204" pitchFamily="34" charset="0"/>
              </a:rPr>
              <a:t>de </a:t>
            </a:r>
            <a:r>
              <a:rPr lang="fr-BE" sz="2400" dirty="0">
                <a:solidFill>
                  <a:schemeClr val="tx2"/>
                </a:solidFill>
                <a:latin typeface="Calibri" panose="020F0502020204030204" pitchFamily="34" charset="0"/>
              </a:rPr>
              <a:t>ne pas remplir le carnet de dérogations.  </a:t>
            </a:r>
            <a:endParaRPr lang="fr-BE" sz="2400" dirty="0">
              <a:latin typeface="Calibri" pitchFamily="34" charset="0"/>
            </a:endParaRPr>
          </a:p>
          <a:p>
            <a:pPr marL="400050" lvl="1" indent="0">
              <a:buNone/>
            </a:pPr>
            <a:endParaRPr lang="fr-BE" sz="2400" b="1" dirty="0" smtClean="0">
              <a:solidFill>
                <a:srgbClr val="FF0000"/>
              </a:solidFill>
              <a:latin typeface="Calibri" pitchFamily="34" charset="0"/>
            </a:endParaRPr>
          </a:p>
          <a:p>
            <a:pPr marL="400050" lvl="1" indent="0">
              <a:buNone/>
            </a:pPr>
            <a:endParaRPr lang="fr-BE" sz="2400" dirty="0" smtClean="0">
              <a:latin typeface="Calibri" pitchFamily="34" charset="0"/>
            </a:endParaRPr>
          </a:p>
          <a:p>
            <a:pPr marL="400050" lvl="1" indent="0">
              <a:buNone/>
            </a:pPr>
            <a:r>
              <a:rPr lang="fr-BE" sz="2400" dirty="0" smtClean="0">
                <a:latin typeface="Calibri" pitchFamily="34" charset="0"/>
              </a:rPr>
              <a:t>      </a:t>
            </a:r>
          </a:p>
          <a:p>
            <a:pPr marL="400050" lvl="1" indent="0">
              <a:buNone/>
            </a:pPr>
            <a:endParaRPr lang="fr-BE" sz="2400" dirty="0">
              <a:latin typeface="Calibri" pitchFamily="34" charset="0"/>
            </a:endParaRPr>
          </a:p>
          <a:p>
            <a:pPr marL="400050" lvl="1" indent="0">
              <a:buNone/>
            </a:pPr>
            <a:endParaRPr lang="fr-BE" sz="1800" dirty="0" smtClean="0">
              <a:latin typeface="Calibri" pitchFamily="34" charset="0"/>
            </a:endParaRPr>
          </a:p>
          <a:p>
            <a:pPr marL="400050" lvl="1" indent="0">
              <a:buNone/>
            </a:pPr>
            <a:endParaRPr lang="fr-BE" sz="1800" dirty="0" smtClean="0">
              <a:latin typeface="Calibri" pitchFamily="34" charset="0"/>
            </a:endParaRPr>
          </a:p>
        </p:txBody>
      </p:sp>
      <p:sp>
        <p:nvSpPr>
          <p:cNvPr id="6" name="Title 1"/>
          <p:cNvSpPr>
            <a:spLocks noGrp="1"/>
          </p:cNvSpPr>
          <p:nvPr>
            <p:ph type="title"/>
          </p:nvPr>
        </p:nvSpPr>
        <p:spPr>
          <a:xfrm>
            <a:off x="623392" y="404569"/>
            <a:ext cx="10972800" cy="387798"/>
          </a:xfrm>
        </p:spPr>
        <p:txBody>
          <a:bodyPr/>
          <a:lstStyle/>
          <a:p>
            <a:pPr algn="r"/>
            <a:r>
              <a:rPr lang="fr-BE" sz="2800" dirty="0" smtClean="0">
                <a:latin typeface="Calibri" panose="020F0502020204030204" pitchFamily="34" charset="0"/>
              </a:rPr>
              <a:t>Flexi-jobs</a:t>
            </a:r>
            <a:endParaRPr lang="nl-BE" sz="28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4103439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05934" y="2609973"/>
            <a:ext cx="10363200" cy="443198"/>
          </a:xfrm>
        </p:spPr>
        <p:txBody>
          <a:bodyPr>
            <a:noAutofit/>
          </a:bodyPr>
          <a:lstStyle/>
          <a:p>
            <a:pPr algn="ctr"/>
            <a:r>
              <a:rPr lang="fr-BE" sz="4000" dirty="0">
                <a:solidFill>
                  <a:srgbClr val="0070C0"/>
                </a:solidFill>
              </a:rPr>
              <a:t>1</a:t>
            </a:r>
            <a:r>
              <a:rPr lang="fr-BE" sz="4000" dirty="0" smtClean="0">
                <a:solidFill>
                  <a:srgbClr val="0070C0"/>
                </a:solidFill>
              </a:rPr>
              <a:t>. Aides </a:t>
            </a:r>
            <a:r>
              <a:rPr lang="fr-BE" sz="4000" dirty="0" err="1" smtClean="0">
                <a:solidFill>
                  <a:srgbClr val="0070C0"/>
                </a:solidFill>
              </a:rPr>
              <a:t>Sesam</a:t>
            </a:r>
            <a:r>
              <a:rPr lang="fr-BE" sz="4000" dirty="0" smtClean="0">
                <a:solidFill>
                  <a:srgbClr val="0070C0"/>
                </a:solidFill>
              </a:rPr>
              <a:t> </a:t>
            </a:r>
            <a:endParaRPr lang="fr-BE" sz="4000" b="1" dirty="0"/>
          </a:p>
        </p:txBody>
      </p:sp>
    </p:spTree>
    <p:extLst>
      <p:ext uri="{BB962C8B-B14F-4D97-AF65-F5344CB8AC3E}">
        <p14:creationId xmlns:p14="http://schemas.microsoft.com/office/powerpoint/2010/main" val="1631964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865B11D9-3C5F-4B80-96A9-6540812C29AA}" type="slidenum">
              <a:rPr lang="en-US" smtClean="0">
                <a:latin typeface="Arial" charset="0"/>
                <a:ea typeface="ＭＳ Ｐゴシック" pitchFamily="-64" charset="-128"/>
              </a:rPr>
              <a:pPr/>
              <a:t>30</a:t>
            </a:fld>
            <a:endParaRPr lang="en-US" dirty="0" smtClean="0">
              <a:latin typeface="Arial" charset="0"/>
              <a:ea typeface="ＭＳ Ｐゴシック" pitchFamily="-64" charset="-128"/>
            </a:endParaRPr>
          </a:p>
        </p:txBody>
      </p:sp>
      <p:sp>
        <p:nvSpPr>
          <p:cNvPr id="10244" name="Rectangle 8"/>
          <p:cNvSpPr>
            <a:spLocks noGrp="1" noChangeArrowheads="1"/>
          </p:cNvSpPr>
          <p:nvPr>
            <p:ph type="body" idx="1"/>
          </p:nvPr>
        </p:nvSpPr>
        <p:spPr>
          <a:xfrm>
            <a:off x="623392" y="1124744"/>
            <a:ext cx="10972800" cy="4896544"/>
          </a:xfrm>
        </p:spPr>
        <p:txBody>
          <a:bodyPr/>
          <a:lstStyle/>
          <a:p>
            <a:pPr eaLnBrk="1" hangingPunct="1"/>
            <a:r>
              <a:rPr lang="fr-BE" sz="2400" dirty="0" smtClean="0">
                <a:latin typeface="Calibri" pitchFamily="34" charset="0"/>
              </a:rPr>
              <a:t>Conditions de travail et de rémunération (suite)</a:t>
            </a:r>
            <a:endParaRPr lang="fr-BE" sz="2400" b="1" dirty="0">
              <a:latin typeface="Calibri" pitchFamily="34" charset="0"/>
            </a:endParaRPr>
          </a:p>
          <a:p>
            <a:pPr marL="400050" lvl="1" indent="0">
              <a:buNone/>
            </a:pPr>
            <a:endParaRPr lang="fr-BE" sz="2400" dirty="0" smtClean="0">
              <a:latin typeface="Calibri" pitchFamily="34" charset="0"/>
            </a:endParaRPr>
          </a:p>
          <a:p>
            <a:pPr lvl="1" indent="-342900">
              <a:buFont typeface="Wingdings" pitchFamily="2" charset="2"/>
              <a:buChar char="Ø"/>
            </a:pPr>
            <a:r>
              <a:rPr lang="fr-BE" sz="2400" dirty="0" smtClean="0">
                <a:latin typeface="Calibri" pitchFamily="34" charset="0"/>
              </a:rPr>
              <a:t>Toutes </a:t>
            </a:r>
            <a:r>
              <a:rPr lang="fr-BE" sz="2400" dirty="0">
                <a:latin typeface="Calibri" pitchFamily="34" charset="0"/>
              </a:rPr>
              <a:t>les conventions collectives de travail du secteur sont d’application </a:t>
            </a:r>
            <a:r>
              <a:rPr lang="fr-BE" sz="2400" dirty="0" smtClean="0">
                <a:latin typeface="Calibri" pitchFamily="34" charset="0"/>
              </a:rPr>
              <a:t>-&gt; droit aux primes de nuit, primes de dimanche,…</a:t>
            </a:r>
          </a:p>
          <a:p>
            <a:pPr marL="400050" lvl="1" indent="0">
              <a:buNone/>
            </a:pPr>
            <a:endParaRPr lang="fr-BE" sz="2400" dirty="0" smtClean="0">
              <a:latin typeface="Calibri" pitchFamily="34" charset="0"/>
            </a:endParaRPr>
          </a:p>
          <a:p>
            <a:pPr marL="400050" lvl="1" indent="0">
              <a:buNone/>
            </a:pPr>
            <a:endParaRPr lang="fr-BE" sz="2400" dirty="0">
              <a:latin typeface="Calibri" pitchFamily="34" charset="0"/>
            </a:endParaRPr>
          </a:p>
          <a:p>
            <a:r>
              <a:rPr lang="fr-BE" sz="2400" dirty="0" smtClean="0">
                <a:latin typeface="Calibri" pitchFamily="34" charset="0"/>
              </a:rPr>
              <a:t>Vacances annuelles :</a:t>
            </a:r>
          </a:p>
          <a:p>
            <a:pPr marL="0" indent="0">
              <a:buNone/>
            </a:pPr>
            <a:r>
              <a:rPr lang="fr-BE" sz="2400" dirty="0" smtClean="0">
                <a:latin typeface="Calibri" pitchFamily="34" charset="0"/>
              </a:rPr>
              <a:t>     Droit aux vacances</a:t>
            </a:r>
          </a:p>
          <a:p>
            <a:pPr marL="0" indent="0">
              <a:buNone/>
            </a:pPr>
            <a:r>
              <a:rPr lang="fr-BE" sz="2400" b="1" dirty="0">
                <a:latin typeface="Calibri" pitchFamily="34" charset="0"/>
              </a:rPr>
              <a:t> </a:t>
            </a:r>
            <a:r>
              <a:rPr lang="fr-BE" sz="2400" b="1" dirty="0" smtClean="0">
                <a:latin typeface="Calibri" pitchFamily="34" charset="0"/>
              </a:rPr>
              <a:t>    </a:t>
            </a:r>
            <a:r>
              <a:rPr lang="fr-BE" sz="2400" dirty="0" err="1" smtClean="0">
                <a:latin typeface="Calibri" pitchFamily="34" charset="0"/>
              </a:rPr>
              <a:t>Flexi</a:t>
            </a:r>
            <a:r>
              <a:rPr lang="fr-BE" sz="2400" dirty="0" smtClean="0">
                <a:latin typeface="Calibri" pitchFamily="34" charset="0"/>
              </a:rPr>
              <a:t>-pécule de vacances (7,67%).</a:t>
            </a:r>
          </a:p>
        </p:txBody>
      </p:sp>
      <p:sp>
        <p:nvSpPr>
          <p:cNvPr id="6" name="Title 1"/>
          <p:cNvSpPr>
            <a:spLocks noGrp="1"/>
          </p:cNvSpPr>
          <p:nvPr>
            <p:ph type="title"/>
          </p:nvPr>
        </p:nvSpPr>
        <p:spPr>
          <a:xfrm>
            <a:off x="623392" y="404569"/>
            <a:ext cx="10972800" cy="387798"/>
          </a:xfrm>
        </p:spPr>
        <p:txBody>
          <a:bodyPr/>
          <a:lstStyle/>
          <a:p>
            <a:pPr algn="r"/>
            <a:r>
              <a:rPr lang="fr-BE" sz="2800" dirty="0" smtClean="0">
                <a:latin typeface="Calibri" panose="020F0502020204030204" pitchFamily="34" charset="0"/>
              </a:rPr>
              <a:t>Flexi-jobs</a:t>
            </a:r>
            <a:endParaRPr lang="nl-BE" sz="28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4040449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908720"/>
            <a:ext cx="11523133" cy="5328592"/>
          </a:xfrm>
        </p:spPr>
        <p:txBody>
          <a:bodyPr/>
          <a:lstStyle/>
          <a:p>
            <a:pPr lvl="1">
              <a:buClr>
                <a:srgbClr val="0058A7"/>
              </a:buClr>
              <a:buFont typeface="Arial" panose="020B0604020202020204" pitchFamily="34" charset="0"/>
              <a:buChar char="•"/>
            </a:pPr>
            <a:endParaRPr lang="fr-BE" sz="1600" dirty="0" smtClean="0">
              <a:solidFill>
                <a:schemeClr val="tx2"/>
              </a:solidFill>
              <a:latin typeface="Calibri" panose="020F0502020204030204" pitchFamily="34" charset="0"/>
            </a:endParaRPr>
          </a:p>
          <a:p>
            <a:pPr marL="457200" lvl="1" indent="0">
              <a:buClr>
                <a:srgbClr val="0058A7"/>
              </a:buClr>
              <a:buNone/>
            </a:pPr>
            <a:endParaRPr lang="fr-BE" sz="1600" dirty="0" smtClean="0">
              <a:solidFill>
                <a:schemeClr val="tx2"/>
              </a:solidFill>
              <a:latin typeface="Calibri" panose="020F0502020204030204" pitchFamily="34" charset="0"/>
            </a:endParaRPr>
          </a:p>
          <a:p>
            <a:pPr lvl="1">
              <a:buClr>
                <a:srgbClr val="0058A7"/>
              </a:buClr>
              <a:buFont typeface="Arial" panose="020B0604020202020204" pitchFamily="34" charset="0"/>
              <a:buChar char="•"/>
            </a:pPr>
            <a:r>
              <a:rPr lang="fr-BE" sz="2400" dirty="0" smtClean="0">
                <a:solidFill>
                  <a:schemeClr val="tx2"/>
                </a:solidFill>
                <a:latin typeface="Calibri" panose="020F0502020204030204" pitchFamily="34" charset="0"/>
              </a:rPr>
              <a:t>Traitement social et fiscal</a:t>
            </a:r>
            <a:r>
              <a:rPr lang="fr-BE" sz="2400" dirty="0"/>
              <a:t>	</a:t>
            </a:r>
            <a:endParaRPr lang="fr-BE" sz="2400" dirty="0" smtClean="0"/>
          </a:p>
          <a:p>
            <a:pPr marL="457200" lvl="1" indent="0">
              <a:buClr>
                <a:srgbClr val="0058A7"/>
              </a:buClr>
              <a:buNone/>
            </a:pPr>
            <a:endParaRPr lang="fr-BE" sz="2400" dirty="0"/>
          </a:p>
          <a:p>
            <a:pPr lvl="1">
              <a:buClr>
                <a:srgbClr val="0058A7"/>
              </a:buClr>
              <a:buFont typeface="Wingdings" pitchFamily="2" charset="2"/>
              <a:buChar char="Ø"/>
            </a:pPr>
            <a:r>
              <a:rPr lang="fr-BE" sz="2400" dirty="0"/>
              <a:t> </a:t>
            </a:r>
            <a:r>
              <a:rPr lang="fr-BE" sz="2400" dirty="0">
                <a:latin typeface="Calibri" pitchFamily="34" charset="0"/>
              </a:rPr>
              <a:t>S</a:t>
            </a:r>
            <a:r>
              <a:rPr lang="fr-BE" sz="2400" dirty="0" smtClean="0">
                <a:latin typeface="Calibri" pitchFamily="34" charset="0"/>
              </a:rPr>
              <a:t>ocial </a:t>
            </a:r>
          </a:p>
          <a:p>
            <a:pPr marL="914400" lvl="2" indent="0">
              <a:buClr>
                <a:srgbClr val="0058A7"/>
              </a:buClr>
              <a:buNone/>
            </a:pPr>
            <a:endParaRPr lang="fr-BE" dirty="0">
              <a:latin typeface="Calibri" pitchFamily="34" charset="0"/>
            </a:endParaRPr>
          </a:p>
          <a:p>
            <a:pPr marL="914400" lvl="2" indent="0">
              <a:buClr>
                <a:srgbClr val="0058A7"/>
              </a:buClr>
              <a:buNone/>
            </a:pPr>
            <a:r>
              <a:rPr lang="fr-BE" dirty="0" smtClean="0">
                <a:latin typeface="Calibri" pitchFamily="34" charset="0"/>
              </a:rPr>
              <a:t>cotisation patronale de 25 % sur le </a:t>
            </a:r>
            <a:r>
              <a:rPr lang="fr-BE" dirty="0" err="1" smtClean="0">
                <a:latin typeface="Calibri" pitchFamily="34" charset="0"/>
              </a:rPr>
              <a:t>flexi</a:t>
            </a:r>
            <a:r>
              <a:rPr lang="fr-BE" dirty="0" smtClean="0">
                <a:latin typeface="Calibri" pitchFamily="34" charset="0"/>
              </a:rPr>
              <a:t>-salaire et sur</a:t>
            </a:r>
            <a:r>
              <a:rPr lang="fr-BE" dirty="0">
                <a:latin typeface="Calibri" pitchFamily="34" charset="0"/>
              </a:rPr>
              <a:t/>
            </a:r>
            <a:br>
              <a:rPr lang="fr-BE" dirty="0">
                <a:latin typeface="Calibri" pitchFamily="34" charset="0"/>
              </a:rPr>
            </a:br>
            <a:r>
              <a:rPr lang="fr-BE" dirty="0" smtClean="0">
                <a:latin typeface="Calibri" pitchFamily="34" charset="0"/>
              </a:rPr>
              <a:t>le </a:t>
            </a:r>
            <a:r>
              <a:rPr lang="fr-BE" dirty="0" err="1" smtClean="0">
                <a:latin typeface="Calibri" pitchFamily="34" charset="0"/>
              </a:rPr>
              <a:t>flexi</a:t>
            </a:r>
            <a:r>
              <a:rPr lang="fr-BE" dirty="0" smtClean="0">
                <a:latin typeface="Calibri" pitchFamily="34" charset="0"/>
              </a:rPr>
              <a:t>-pécule ;</a:t>
            </a:r>
          </a:p>
          <a:p>
            <a:pPr marL="914400" lvl="2" indent="0">
              <a:buClr>
                <a:srgbClr val="0058A7"/>
              </a:buClr>
              <a:buNone/>
            </a:pPr>
            <a:endParaRPr lang="fr-BE" dirty="0" smtClean="0">
              <a:latin typeface="Calibri" pitchFamily="34" charset="0"/>
            </a:endParaRPr>
          </a:p>
          <a:p>
            <a:pPr marL="914400" lvl="2" indent="0">
              <a:buClr>
                <a:srgbClr val="0058A7"/>
              </a:buClr>
              <a:buNone/>
            </a:pPr>
            <a:r>
              <a:rPr lang="fr-BE" dirty="0">
                <a:latin typeface="Calibri" pitchFamily="34" charset="0"/>
              </a:rPr>
              <a:t>assimilation à des </a:t>
            </a:r>
            <a:r>
              <a:rPr lang="fr-BE" dirty="0" smtClean="0">
                <a:latin typeface="Calibri" pitchFamily="34" charset="0"/>
              </a:rPr>
              <a:t>cotisations ONSS normales pour </a:t>
            </a:r>
            <a:r>
              <a:rPr lang="fr-BE" dirty="0">
                <a:latin typeface="Calibri" pitchFamily="34" charset="0"/>
              </a:rPr>
              <a:t>toutes</a:t>
            </a:r>
            <a:br>
              <a:rPr lang="fr-BE" dirty="0">
                <a:latin typeface="Calibri" pitchFamily="34" charset="0"/>
              </a:rPr>
            </a:br>
            <a:r>
              <a:rPr lang="fr-BE" dirty="0" smtClean="0">
                <a:latin typeface="Calibri" pitchFamily="34" charset="0"/>
              </a:rPr>
              <a:t>les </a:t>
            </a:r>
            <a:r>
              <a:rPr lang="fr-BE" dirty="0">
                <a:latin typeface="Calibri" pitchFamily="34" charset="0"/>
              </a:rPr>
              <a:t>branches de la sécurité sociale.</a:t>
            </a:r>
          </a:p>
          <a:p>
            <a:pPr marL="457200" lvl="1" indent="0">
              <a:buClr>
                <a:srgbClr val="0058A7"/>
              </a:buClr>
              <a:buNone/>
            </a:pPr>
            <a:endParaRPr lang="fr-BE" sz="2400"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14B14D11-F68E-4617-9FC1-70C437C48224}" type="slidenum">
              <a:rPr lang="en-US" smtClean="0"/>
              <a:pPr>
                <a:defRPr/>
              </a:pPr>
              <a:t>31</a:t>
            </a:fld>
            <a:endParaRPr lang="en-US" dirty="0"/>
          </a:p>
        </p:txBody>
      </p:sp>
      <p:sp>
        <p:nvSpPr>
          <p:cNvPr id="6" name="Title 1"/>
          <p:cNvSpPr>
            <a:spLocks noGrp="1"/>
          </p:cNvSpPr>
          <p:nvPr>
            <p:ph type="title"/>
          </p:nvPr>
        </p:nvSpPr>
        <p:spPr>
          <a:xfrm>
            <a:off x="623392" y="404569"/>
            <a:ext cx="10972800" cy="387798"/>
          </a:xfrm>
        </p:spPr>
        <p:txBody>
          <a:bodyPr/>
          <a:lstStyle/>
          <a:p>
            <a:pPr algn="r"/>
            <a:r>
              <a:rPr lang="fr-BE" sz="2800" dirty="0" err="1" smtClean="0">
                <a:latin typeface="Calibri" panose="020F0502020204030204" pitchFamily="34" charset="0"/>
              </a:rPr>
              <a:t>Flexi</a:t>
            </a:r>
            <a:r>
              <a:rPr lang="fr-BE" sz="2800" dirty="0" smtClean="0">
                <a:latin typeface="Calibri" panose="020F0502020204030204" pitchFamily="34" charset="0"/>
              </a:rPr>
              <a:t>-jobs</a:t>
            </a:r>
            <a:endParaRPr lang="nl-BE" sz="28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944440232"/>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908720"/>
            <a:ext cx="11523133" cy="5328592"/>
          </a:xfrm>
        </p:spPr>
        <p:txBody>
          <a:bodyPr/>
          <a:lstStyle/>
          <a:p>
            <a:pPr lvl="1">
              <a:buClr>
                <a:srgbClr val="0058A7"/>
              </a:buClr>
              <a:buFont typeface="Arial" panose="020B0604020202020204" pitchFamily="34" charset="0"/>
              <a:buChar char="•"/>
            </a:pPr>
            <a:endParaRPr lang="fr-BE" sz="1600" dirty="0" smtClean="0">
              <a:solidFill>
                <a:schemeClr val="tx2"/>
              </a:solidFill>
              <a:latin typeface="Calibri" panose="020F0502020204030204" pitchFamily="34" charset="0"/>
            </a:endParaRPr>
          </a:p>
          <a:p>
            <a:pPr marL="457200" lvl="1" indent="0">
              <a:buClr>
                <a:srgbClr val="0058A7"/>
              </a:buClr>
              <a:buNone/>
            </a:pPr>
            <a:endParaRPr lang="fr-BE" sz="1600" dirty="0" smtClean="0">
              <a:solidFill>
                <a:schemeClr val="tx2"/>
              </a:solidFill>
              <a:latin typeface="Calibri" panose="020F0502020204030204" pitchFamily="34" charset="0"/>
            </a:endParaRPr>
          </a:p>
          <a:p>
            <a:pPr lvl="1">
              <a:buClr>
                <a:srgbClr val="0058A7"/>
              </a:buClr>
              <a:buFont typeface="Arial" panose="020B0604020202020204" pitchFamily="34" charset="0"/>
              <a:buChar char="•"/>
            </a:pPr>
            <a:r>
              <a:rPr lang="fr-BE" sz="2400" dirty="0" smtClean="0">
                <a:solidFill>
                  <a:schemeClr val="tx2"/>
                </a:solidFill>
                <a:latin typeface="Calibri" panose="020F0502020204030204" pitchFamily="34" charset="0"/>
              </a:rPr>
              <a:t>Traitement social et fiscal</a:t>
            </a:r>
            <a:r>
              <a:rPr lang="fr-BE" sz="2400" dirty="0"/>
              <a:t>	</a:t>
            </a:r>
            <a:endParaRPr lang="fr-BE" sz="2400" dirty="0" smtClean="0"/>
          </a:p>
          <a:p>
            <a:pPr marL="457200" lvl="1" indent="0">
              <a:buClr>
                <a:srgbClr val="0058A7"/>
              </a:buClr>
              <a:buNone/>
            </a:pPr>
            <a:endParaRPr lang="fr-BE" sz="2400" dirty="0"/>
          </a:p>
          <a:p>
            <a:pPr lvl="1">
              <a:buClr>
                <a:srgbClr val="0058A7"/>
              </a:buClr>
              <a:buFont typeface="Wingdings" pitchFamily="2" charset="2"/>
              <a:buChar char="Ø"/>
            </a:pPr>
            <a:r>
              <a:rPr lang="fr-BE" sz="2400" dirty="0"/>
              <a:t> </a:t>
            </a:r>
            <a:r>
              <a:rPr lang="fr-BE" sz="2400" dirty="0" smtClean="0">
                <a:latin typeface="Calibri" pitchFamily="34" charset="0"/>
              </a:rPr>
              <a:t>Fiscal </a:t>
            </a:r>
            <a:endParaRPr lang="fr-BE" dirty="0">
              <a:latin typeface="Calibri" pitchFamily="34" charset="0"/>
            </a:endParaRPr>
          </a:p>
          <a:p>
            <a:pPr lvl="1">
              <a:buClr>
                <a:srgbClr val="0058A7"/>
              </a:buClr>
              <a:buFont typeface="Wingdings" pitchFamily="2" charset="2"/>
              <a:buChar char="Ø"/>
            </a:pPr>
            <a:endParaRPr lang="fr-BE" sz="2400" dirty="0">
              <a:latin typeface="Calibri" pitchFamily="34" charset="0"/>
            </a:endParaRPr>
          </a:p>
          <a:p>
            <a:pPr marL="457200" lvl="1" indent="0">
              <a:buClr>
                <a:srgbClr val="0058A7"/>
              </a:buClr>
              <a:buNone/>
            </a:pPr>
            <a:r>
              <a:rPr lang="fr-BE" sz="2400" dirty="0">
                <a:latin typeface="Calibri" pitchFamily="34" charset="0"/>
              </a:rPr>
              <a:t> </a:t>
            </a:r>
            <a:r>
              <a:rPr lang="fr-BE" sz="2400" dirty="0" smtClean="0">
                <a:latin typeface="Calibri" pitchFamily="34" charset="0"/>
              </a:rPr>
              <a:t>    pas de précompte professionnel ni d’impôt final</a:t>
            </a:r>
            <a:endParaRPr lang="fr-BE" sz="2400" dirty="0">
              <a:latin typeface="Calibri" pitchFamily="34" charset="0"/>
            </a:endParaRPr>
          </a:p>
          <a:p>
            <a:pPr marL="457200" lvl="1" indent="0">
              <a:buClr>
                <a:srgbClr val="0058A7"/>
              </a:buClr>
              <a:buNone/>
            </a:pPr>
            <a:endParaRPr lang="fr-BE" sz="2400" dirty="0" smtClean="0">
              <a:latin typeface="Calibri" pitchFamily="34" charset="0"/>
            </a:endParaRPr>
          </a:p>
          <a:p>
            <a:pPr marL="457200" lvl="1" indent="0">
              <a:buClr>
                <a:srgbClr val="0058A7"/>
              </a:buClr>
              <a:buNone/>
            </a:pPr>
            <a:r>
              <a:rPr lang="fr-BE" sz="2400" dirty="0" smtClean="0">
                <a:latin typeface="Calibri" pitchFamily="34" charset="0"/>
              </a:rPr>
              <a:t>     mention des revenus </a:t>
            </a:r>
            <a:r>
              <a:rPr lang="fr-BE" sz="2400" dirty="0" err="1" smtClean="0">
                <a:latin typeface="Calibri" pitchFamily="34" charset="0"/>
              </a:rPr>
              <a:t>flexi</a:t>
            </a:r>
            <a:r>
              <a:rPr lang="fr-BE" sz="2400" dirty="0" smtClean="0">
                <a:latin typeface="Calibri" pitchFamily="34" charset="0"/>
              </a:rPr>
              <a:t>-job sur la fiche fiscale (cadre 21)</a:t>
            </a:r>
          </a:p>
        </p:txBody>
      </p:sp>
      <p:sp>
        <p:nvSpPr>
          <p:cNvPr id="4" name="Slide Number Placeholder 3"/>
          <p:cNvSpPr>
            <a:spLocks noGrp="1"/>
          </p:cNvSpPr>
          <p:nvPr>
            <p:ph type="sldNum" sz="quarter" idx="10"/>
          </p:nvPr>
        </p:nvSpPr>
        <p:spPr/>
        <p:txBody>
          <a:bodyPr/>
          <a:lstStyle/>
          <a:p>
            <a:pPr>
              <a:defRPr/>
            </a:pPr>
            <a:fld id="{14B14D11-F68E-4617-9FC1-70C437C48224}" type="slidenum">
              <a:rPr lang="en-US" smtClean="0"/>
              <a:pPr>
                <a:defRPr/>
              </a:pPr>
              <a:t>32</a:t>
            </a:fld>
            <a:endParaRPr lang="en-US" dirty="0"/>
          </a:p>
        </p:txBody>
      </p:sp>
      <p:sp>
        <p:nvSpPr>
          <p:cNvPr id="6" name="Title 1"/>
          <p:cNvSpPr>
            <a:spLocks noGrp="1"/>
          </p:cNvSpPr>
          <p:nvPr>
            <p:ph type="title"/>
          </p:nvPr>
        </p:nvSpPr>
        <p:spPr>
          <a:xfrm>
            <a:off x="623392" y="404569"/>
            <a:ext cx="10972800" cy="387798"/>
          </a:xfrm>
        </p:spPr>
        <p:txBody>
          <a:bodyPr/>
          <a:lstStyle/>
          <a:p>
            <a:pPr algn="r"/>
            <a:r>
              <a:rPr lang="fr-BE" sz="2800" dirty="0" err="1" smtClean="0">
                <a:latin typeface="Calibri" panose="020F0502020204030204" pitchFamily="34" charset="0"/>
              </a:rPr>
              <a:t>Flexi</a:t>
            </a:r>
            <a:r>
              <a:rPr lang="fr-BE" sz="2800" dirty="0" smtClean="0">
                <a:latin typeface="Calibri" panose="020F0502020204030204" pitchFamily="34" charset="0"/>
              </a:rPr>
              <a:t>-jobs</a:t>
            </a:r>
            <a:endParaRPr lang="nl-BE" sz="28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4063508109"/>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908720"/>
            <a:ext cx="11523133" cy="5328592"/>
          </a:xfrm>
        </p:spPr>
        <p:txBody>
          <a:bodyPr/>
          <a:lstStyle/>
          <a:p>
            <a:pPr lvl="1">
              <a:buClr>
                <a:srgbClr val="0058A7"/>
              </a:buClr>
              <a:buFont typeface="Arial" panose="020B0604020202020204" pitchFamily="34" charset="0"/>
              <a:buChar char="•"/>
            </a:pPr>
            <a:endParaRPr lang="fr-BE" sz="1600" dirty="0" smtClean="0">
              <a:solidFill>
                <a:schemeClr val="tx2"/>
              </a:solidFill>
              <a:latin typeface="Calibri" panose="020F0502020204030204" pitchFamily="34" charset="0"/>
            </a:endParaRPr>
          </a:p>
          <a:p>
            <a:pPr marL="457200" lvl="1" indent="0">
              <a:buClr>
                <a:srgbClr val="0058A7"/>
              </a:buClr>
              <a:buNone/>
            </a:pPr>
            <a:endParaRPr lang="fr-BE" sz="1600" dirty="0" smtClean="0">
              <a:solidFill>
                <a:schemeClr val="tx2"/>
              </a:solidFill>
              <a:latin typeface="Calibri" panose="020F0502020204030204" pitchFamily="34" charset="0"/>
            </a:endParaRPr>
          </a:p>
          <a:p>
            <a:pPr lvl="1">
              <a:buClr>
                <a:srgbClr val="0058A7"/>
              </a:buClr>
              <a:buFont typeface="Arial" panose="020B0604020202020204" pitchFamily="34" charset="0"/>
              <a:buChar char="•"/>
            </a:pPr>
            <a:r>
              <a:rPr lang="fr-BE" sz="2400" dirty="0" smtClean="0">
                <a:solidFill>
                  <a:schemeClr val="tx2"/>
                </a:solidFill>
                <a:latin typeface="Calibri" panose="020F0502020204030204" pitchFamily="34" charset="0"/>
              </a:rPr>
              <a:t>Sanctions</a:t>
            </a:r>
            <a:r>
              <a:rPr lang="fr-BE" sz="2400" dirty="0"/>
              <a:t>	</a:t>
            </a:r>
            <a:endParaRPr lang="fr-BE" sz="2400" dirty="0" smtClean="0"/>
          </a:p>
          <a:p>
            <a:pPr marL="457200" lvl="1" indent="0">
              <a:buClr>
                <a:srgbClr val="0058A7"/>
              </a:buClr>
              <a:buNone/>
            </a:pPr>
            <a:endParaRPr lang="fr-BE" sz="2400" dirty="0"/>
          </a:p>
          <a:p>
            <a:pPr lvl="1">
              <a:buClr>
                <a:srgbClr val="0058A7"/>
              </a:buClr>
              <a:buFont typeface="Wingdings" pitchFamily="2" charset="2"/>
              <a:buChar char="Ø"/>
            </a:pPr>
            <a:r>
              <a:rPr lang="fr-BE" sz="2400" dirty="0"/>
              <a:t> </a:t>
            </a:r>
            <a:r>
              <a:rPr lang="fr-BE" sz="2400" dirty="0" smtClean="0">
                <a:latin typeface="Calibri" pitchFamily="34" charset="0"/>
              </a:rPr>
              <a:t>Si pas satisfait aux conditions pour être </a:t>
            </a:r>
            <a:r>
              <a:rPr lang="fr-BE" sz="2400" dirty="0" err="1" smtClean="0">
                <a:latin typeface="Calibri" pitchFamily="34" charset="0"/>
              </a:rPr>
              <a:t>flexijob</a:t>
            </a:r>
            <a:endParaRPr lang="fr-BE" dirty="0">
              <a:latin typeface="Calibri" pitchFamily="34" charset="0"/>
            </a:endParaRPr>
          </a:p>
          <a:p>
            <a:pPr lvl="1">
              <a:buClr>
                <a:srgbClr val="0058A7"/>
              </a:buClr>
              <a:buFont typeface="Wingdings" pitchFamily="2" charset="2"/>
              <a:buChar char="Ø"/>
            </a:pPr>
            <a:endParaRPr lang="fr-BE" sz="2400" dirty="0">
              <a:latin typeface="Calibri" pitchFamily="34" charset="0"/>
            </a:endParaRPr>
          </a:p>
          <a:p>
            <a:pPr marL="857250" lvl="2" indent="0">
              <a:buClr>
                <a:srgbClr val="0058A7"/>
              </a:buClr>
              <a:buNone/>
            </a:pPr>
            <a:r>
              <a:rPr lang="fr-BE" dirty="0" smtClean="0">
                <a:latin typeface="Calibri" pitchFamily="34" charset="0"/>
              </a:rPr>
              <a:t>barèmes ordinaires</a:t>
            </a:r>
          </a:p>
          <a:p>
            <a:pPr marL="857250" lvl="2" indent="0">
              <a:buClr>
                <a:srgbClr val="0058A7"/>
              </a:buClr>
              <a:buNone/>
            </a:pPr>
            <a:r>
              <a:rPr lang="fr-BE" dirty="0" smtClean="0">
                <a:latin typeface="Calibri" pitchFamily="34" charset="0"/>
              </a:rPr>
              <a:t>précompte </a:t>
            </a:r>
            <a:r>
              <a:rPr lang="fr-BE" dirty="0">
                <a:latin typeface="Calibri" pitchFamily="34" charset="0"/>
              </a:rPr>
              <a:t>professionnel </a:t>
            </a:r>
            <a:r>
              <a:rPr lang="fr-BE" dirty="0" smtClean="0">
                <a:latin typeface="Calibri" pitchFamily="34" charset="0"/>
              </a:rPr>
              <a:t>ordinaire</a:t>
            </a:r>
          </a:p>
          <a:p>
            <a:pPr marL="857250" lvl="2" indent="0">
              <a:buClr>
                <a:srgbClr val="0058A7"/>
              </a:buClr>
              <a:buNone/>
            </a:pPr>
            <a:r>
              <a:rPr lang="fr-BE" dirty="0" smtClean="0">
                <a:latin typeface="Calibri" pitchFamily="34" charset="0"/>
              </a:rPr>
              <a:t>cotisations ONSS, mais calculées non pas sur le salaire barémique mais sur le </a:t>
            </a:r>
            <a:r>
              <a:rPr lang="fr-BE" dirty="0" err="1" smtClean="0">
                <a:latin typeface="Calibri" pitchFamily="34" charset="0"/>
              </a:rPr>
              <a:t>flexi</a:t>
            </a:r>
            <a:r>
              <a:rPr lang="fr-BE" dirty="0" smtClean="0">
                <a:latin typeface="Calibri" pitchFamily="34" charset="0"/>
              </a:rPr>
              <a:t>-salaire majoré de 125 %. </a:t>
            </a:r>
            <a:endParaRPr lang="fr-BE" dirty="0">
              <a:latin typeface="Calibri" pitchFamily="34" charset="0"/>
            </a:endParaRPr>
          </a:p>
          <a:p>
            <a:pPr marL="457200" lvl="1" indent="0">
              <a:buClr>
                <a:srgbClr val="0058A7"/>
              </a:buClr>
              <a:buNone/>
            </a:pPr>
            <a:endParaRPr lang="fr-BE" sz="2400" dirty="0" smtClean="0">
              <a:latin typeface="Calibri" pitchFamily="34" charset="0"/>
            </a:endParaRPr>
          </a:p>
          <a:p>
            <a:pPr marL="457200" lvl="1" indent="0">
              <a:buClr>
                <a:srgbClr val="0058A7"/>
              </a:buClr>
              <a:buNone/>
            </a:pPr>
            <a:r>
              <a:rPr lang="fr-BE" sz="2400" dirty="0" smtClean="0">
                <a:latin typeface="Calibri" pitchFamily="34" charset="0"/>
              </a:rPr>
              <a:t>     mention des revenus </a:t>
            </a:r>
            <a:r>
              <a:rPr lang="fr-BE" sz="2400" dirty="0" err="1" smtClean="0">
                <a:latin typeface="Calibri" pitchFamily="34" charset="0"/>
              </a:rPr>
              <a:t>flexi</a:t>
            </a:r>
            <a:r>
              <a:rPr lang="fr-BE" sz="2400" dirty="0" smtClean="0">
                <a:latin typeface="Calibri" pitchFamily="34" charset="0"/>
              </a:rPr>
              <a:t>-job sur la fiche fiscale (cadre 21)</a:t>
            </a:r>
          </a:p>
        </p:txBody>
      </p:sp>
      <p:sp>
        <p:nvSpPr>
          <p:cNvPr id="4" name="Slide Number Placeholder 3"/>
          <p:cNvSpPr>
            <a:spLocks noGrp="1"/>
          </p:cNvSpPr>
          <p:nvPr>
            <p:ph type="sldNum" sz="quarter" idx="10"/>
          </p:nvPr>
        </p:nvSpPr>
        <p:spPr/>
        <p:txBody>
          <a:bodyPr/>
          <a:lstStyle/>
          <a:p>
            <a:pPr>
              <a:defRPr/>
            </a:pPr>
            <a:fld id="{14B14D11-F68E-4617-9FC1-70C437C48224}" type="slidenum">
              <a:rPr lang="en-US" smtClean="0"/>
              <a:pPr>
                <a:defRPr/>
              </a:pPr>
              <a:t>33</a:t>
            </a:fld>
            <a:endParaRPr lang="en-US" dirty="0"/>
          </a:p>
        </p:txBody>
      </p:sp>
      <p:sp>
        <p:nvSpPr>
          <p:cNvPr id="6" name="Title 1"/>
          <p:cNvSpPr>
            <a:spLocks noGrp="1"/>
          </p:cNvSpPr>
          <p:nvPr>
            <p:ph type="title"/>
          </p:nvPr>
        </p:nvSpPr>
        <p:spPr>
          <a:xfrm>
            <a:off x="623392" y="404569"/>
            <a:ext cx="10972800" cy="387798"/>
          </a:xfrm>
        </p:spPr>
        <p:txBody>
          <a:bodyPr/>
          <a:lstStyle/>
          <a:p>
            <a:pPr algn="r"/>
            <a:r>
              <a:rPr lang="fr-BE" sz="2800" dirty="0" err="1" smtClean="0">
                <a:latin typeface="Calibri" panose="020F0502020204030204" pitchFamily="34" charset="0"/>
              </a:rPr>
              <a:t>Flexi</a:t>
            </a:r>
            <a:r>
              <a:rPr lang="fr-BE" sz="2800" dirty="0" smtClean="0">
                <a:latin typeface="Calibri" panose="020F0502020204030204" pitchFamily="34" charset="0"/>
              </a:rPr>
              <a:t>-jobs</a:t>
            </a:r>
            <a:endParaRPr lang="nl-BE" sz="28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2616633374"/>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908720"/>
            <a:ext cx="11523133" cy="5328592"/>
          </a:xfrm>
        </p:spPr>
        <p:txBody>
          <a:bodyPr/>
          <a:lstStyle/>
          <a:p>
            <a:pPr lvl="1">
              <a:buClr>
                <a:srgbClr val="0058A7"/>
              </a:buClr>
              <a:buFont typeface="Arial" panose="020B0604020202020204" pitchFamily="34" charset="0"/>
              <a:buChar char="•"/>
            </a:pPr>
            <a:endParaRPr lang="fr-BE" sz="1600" dirty="0" smtClean="0">
              <a:solidFill>
                <a:schemeClr val="tx2"/>
              </a:solidFill>
              <a:latin typeface="Calibri" panose="020F0502020204030204" pitchFamily="34" charset="0"/>
            </a:endParaRPr>
          </a:p>
          <a:p>
            <a:pPr marL="457200" lvl="1" indent="0">
              <a:buClr>
                <a:srgbClr val="0058A7"/>
              </a:buClr>
              <a:buNone/>
            </a:pPr>
            <a:endParaRPr lang="fr-BE" sz="1600" dirty="0" smtClean="0">
              <a:solidFill>
                <a:schemeClr val="tx2"/>
              </a:solidFill>
              <a:latin typeface="Calibri" panose="020F0502020204030204" pitchFamily="34" charset="0"/>
            </a:endParaRPr>
          </a:p>
          <a:p>
            <a:pPr lvl="1">
              <a:buClr>
                <a:srgbClr val="0058A7"/>
              </a:buClr>
              <a:buFont typeface="Arial" panose="020B0604020202020204" pitchFamily="34" charset="0"/>
              <a:buChar char="•"/>
            </a:pPr>
            <a:r>
              <a:rPr lang="fr-BE" sz="2400" dirty="0" smtClean="0">
                <a:solidFill>
                  <a:schemeClr val="tx2"/>
                </a:solidFill>
                <a:latin typeface="Calibri" panose="020F0502020204030204" pitchFamily="34" charset="0"/>
              </a:rPr>
              <a:t>Sanctions</a:t>
            </a:r>
            <a:r>
              <a:rPr lang="fr-BE" sz="2400" dirty="0"/>
              <a:t>	</a:t>
            </a:r>
            <a:endParaRPr lang="fr-BE" sz="2400" dirty="0" smtClean="0"/>
          </a:p>
          <a:p>
            <a:pPr marL="457200" lvl="1" indent="0">
              <a:buClr>
                <a:srgbClr val="0058A7"/>
              </a:buClr>
              <a:buNone/>
            </a:pPr>
            <a:endParaRPr lang="fr-BE" sz="2400" dirty="0"/>
          </a:p>
          <a:p>
            <a:pPr lvl="1">
              <a:buClr>
                <a:srgbClr val="0058A7"/>
              </a:buClr>
              <a:buFont typeface="Wingdings" pitchFamily="2" charset="2"/>
              <a:buChar char="Ø"/>
            </a:pPr>
            <a:r>
              <a:rPr lang="fr-BE" sz="2400" dirty="0"/>
              <a:t> </a:t>
            </a:r>
            <a:r>
              <a:rPr lang="fr-BE" sz="2400" dirty="0" smtClean="0">
                <a:latin typeface="Calibri" pitchFamily="34" charset="0"/>
              </a:rPr>
              <a:t>Si la présence n’a pas été enregistrée (</a:t>
            </a:r>
            <a:r>
              <a:rPr lang="fr-BE" sz="2400" dirty="0" err="1" smtClean="0">
                <a:latin typeface="Calibri" pitchFamily="34" charset="0"/>
              </a:rPr>
              <a:t>flexipériode</a:t>
            </a:r>
            <a:r>
              <a:rPr lang="fr-BE" sz="2400" dirty="0" smtClean="0">
                <a:latin typeface="Calibri" pitchFamily="34" charset="0"/>
              </a:rPr>
              <a:t>)</a:t>
            </a:r>
            <a:endParaRPr lang="fr-BE" dirty="0">
              <a:latin typeface="Calibri" pitchFamily="34" charset="0"/>
            </a:endParaRPr>
          </a:p>
          <a:p>
            <a:pPr lvl="1">
              <a:buClr>
                <a:srgbClr val="0058A7"/>
              </a:buClr>
              <a:buFont typeface="Wingdings" pitchFamily="2" charset="2"/>
              <a:buChar char="Ø"/>
            </a:pPr>
            <a:endParaRPr lang="fr-BE" sz="2400" dirty="0">
              <a:latin typeface="Calibri" pitchFamily="34" charset="0"/>
            </a:endParaRPr>
          </a:p>
          <a:p>
            <a:pPr marL="857250" lvl="2" indent="0">
              <a:buClr>
                <a:srgbClr val="0058A7"/>
              </a:buClr>
              <a:buNone/>
            </a:pPr>
            <a:r>
              <a:rPr lang="fr-BE" dirty="0" smtClean="0">
                <a:latin typeface="Calibri" pitchFamily="34" charset="0"/>
              </a:rPr>
              <a:t>Le travailleur est présumé avoir, durant le trimestre concerné, fourni des prestations de travail en exécution d’un contrat de travail ordinaire, en qualité de salarié à temps plein.</a:t>
            </a:r>
          </a:p>
          <a:p>
            <a:pPr marL="857250" lvl="2" indent="0">
              <a:buClr>
                <a:srgbClr val="0058A7"/>
              </a:buClr>
              <a:buNone/>
            </a:pPr>
            <a:endParaRPr lang="fr-BE" dirty="0">
              <a:latin typeface="Calibri" pitchFamily="34" charset="0"/>
            </a:endParaRPr>
          </a:p>
          <a:p>
            <a:pPr marL="857250" lvl="2" indent="0">
              <a:buClr>
                <a:srgbClr val="0058A7"/>
              </a:buClr>
              <a:buNone/>
            </a:pPr>
            <a:r>
              <a:rPr lang="fr-BE" dirty="0">
                <a:latin typeface="Calibri" pitchFamily="34" charset="0"/>
              </a:rPr>
              <a:t>s</a:t>
            </a:r>
            <a:r>
              <a:rPr lang="fr-BE" dirty="0" smtClean="0">
                <a:latin typeface="Calibri" pitchFamily="34" charset="0"/>
              </a:rPr>
              <a:t>anction de niveau 3</a:t>
            </a:r>
          </a:p>
        </p:txBody>
      </p:sp>
      <p:sp>
        <p:nvSpPr>
          <p:cNvPr id="4" name="Slide Number Placeholder 3"/>
          <p:cNvSpPr>
            <a:spLocks noGrp="1"/>
          </p:cNvSpPr>
          <p:nvPr>
            <p:ph type="sldNum" sz="quarter" idx="10"/>
          </p:nvPr>
        </p:nvSpPr>
        <p:spPr/>
        <p:txBody>
          <a:bodyPr/>
          <a:lstStyle/>
          <a:p>
            <a:pPr>
              <a:defRPr/>
            </a:pPr>
            <a:fld id="{14B14D11-F68E-4617-9FC1-70C437C48224}" type="slidenum">
              <a:rPr lang="en-US" smtClean="0"/>
              <a:pPr>
                <a:defRPr/>
              </a:pPr>
              <a:t>34</a:t>
            </a:fld>
            <a:endParaRPr lang="en-US" dirty="0"/>
          </a:p>
        </p:txBody>
      </p:sp>
      <p:sp>
        <p:nvSpPr>
          <p:cNvPr id="6" name="Title 1"/>
          <p:cNvSpPr>
            <a:spLocks noGrp="1"/>
          </p:cNvSpPr>
          <p:nvPr>
            <p:ph type="title"/>
          </p:nvPr>
        </p:nvSpPr>
        <p:spPr>
          <a:xfrm>
            <a:off x="623392" y="404569"/>
            <a:ext cx="10972800" cy="387798"/>
          </a:xfrm>
        </p:spPr>
        <p:txBody>
          <a:bodyPr/>
          <a:lstStyle/>
          <a:p>
            <a:pPr algn="r"/>
            <a:r>
              <a:rPr lang="fr-BE" sz="2800" dirty="0" err="1" smtClean="0">
                <a:latin typeface="Calibri" panose="020F0502020204030204" pitchFamily="34" charset="0"/>
              </a:rPr>
              <a:t>Flexi</a:t>
            </a:r>
            <a:r>
              <a:rPr lang="fr-BE" sz="2800" dirty="0" smtClean="0">
                <a:latin typeface="Calibri" panose="020F0502020204030204" pitchFamily="34" charset="0"/>
              </a:rPr>
              <a:t>-jobs</a:t>
            </a:r>
            <a:endParaRPr lang="nl-BE" sz="28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1493665293"/>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1"/>
          </p:nvPr>
        </p:nvSpPr>
        <p:spPr>
          <a:noFill/>
        </p:spPr>
        <p:txBody>
          <a:bodyPr/>
          <a:lstStyle/>
          <a:p>
            <a:fld id="{3C2363E5-8449-40BE-BDD8-ABCA496FF408}" type="slidenum">
              <a:rPr lang="en-US" smtClean="0">
                <a:solidFill>
                  <a:srgbClr val="000000"/>
                </a:solidFill>
                <a:latin typeface="Arial" charset="0"/>
              </a:rPr>
              <a:pPr/>
              <a:t>35</a:t>
            </a:fld>
            <a:endParaRPr lang="en-US" smtClean="0">
              <a:solidFill>
                <a:srgbClr val="000000"/>
              </a:solidFill>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1" y="1833564"/>
            <a:ext cx="407670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1123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6950" b="16950"/>
          <a:stretch>
            <a:fillRect/>
          </a:stretch>
        </p:blipFill>
        <p:spPr/>
      </p:pic>
      <p:sp>
        <p:nvSpPr>
          <p:cNvPr id="3" name="Espace réservé du contenu 2"/>
          <p:cNvSpPr>
            <a:spLocks noGrp="1"/>
          </p:cNvSpPr>
          <p:nvPr>
            <p:ph idx="1"/>
          </p:nvPr>
        </p:nvSpPr>
        <p:spPr>
          <a:xfrm>
            <a:off x="407368" y="4572000"/>
            <a:ext cx="4992249" cy="1376612"/>
          </a:xfrm>
        </p:spPr>
        <p:txBody>
          <a:bodyPr/>
          <a:lstStyle/>
          <a:p>
            <a:r>
              <a:rPr lang="fr-BE" sz="9600" dirty="0"/>
              <a:t>MERCI </a:t>
            </a:r>
          </a:p>
        </p:txBody>
      </p:sp>
      <mc:AlternateContent xmlns:mc="http://schemas.openxmlformats.org/markup-compatibility/2006">
        <mc:Choice xmlns:p14="http://schemas.microsoft.com/office/powerpoint/2010/main" xmlns:aink="http://schemas.microsoft.com/office/drawing/2016/ink" xmlns="" Requires="p14 aink">
          <p:contentPart p14:bwMode="auto" r:id="rId4">
            <p14:nvContentPartPr>
              <p14:cNvPr id="6" name="Encre 5">
                <a:extLst>
                  <a:ext uri="{FF2B5EF4-FFF2-40B4-BE49-F238E27FC236}">
                    <a16:creationId xmlns:a16="http://schemas.microsoft.com/office/drawing/2014/main" id="{A03F3955-A6D8-435E-B844-46838EFD149C}"/>
                  </a:ext>
                </a:extLst>
              </p14:cNvPr>
              <p14:cNvContentPartPr/>
              <p14:nvPr/>
            </p14:nvContentPartPr>
            <p14:xfrm>
              <a:off x="5084618" y="6145207"/>
              <a:ext cx="360" cy="360"/>
            </p14:xfrm>
          </p:contentPart>
        </mc:Choice>
        <mc:Fallback>
          <p:pic>
            <p:nvPicPr>
              <p:cNvPr id="6" name="Encre 5">
                <a:extLst>
                  <a:ext uri="{FF2B5EF4-FFF2-40B4-BE49-F238E27FC236}">
                    <a16:creationId xmlns:a16="http://schemas.microsoft.com/office/drawing/2014/main" xmlns="" xmlns:aink="http://schemas.microsoft.com/office/drawing/2016/ink" xmlns:p14="http://schemas.microsoft.com/office/powerpoint/2010/main" id="{A03F3955-A6D8-435E-B844-46838EFD149C}"/>
                  </a:ext>
                </a:extLst>
              </p:cNvPr>
              <p:cNvPicPr/>
              <p:nvPr/>
            </p:nvPicPr>
            <p:blipFill>
              <a:blip r:embed="rId5"/>
              <a:stretch>
                <a:fillRect/>
              </a:stretch>
            </p:blipFill>
            <p:spPr>
              <a:xfrm>
                <a:off x="5066978" y="6127207"/>
                <a:ext cx="36000" cy="36000"/>
              </a:xfrm>
              <a:prstGeom prst="rect">
                <a:avLst/>
              </a:prstGeom>
            </p:spPr>
          </p:pic>
        </mc:Fallback>
      </mc:AlternateContent>
    </p:spTree>
    <p:extLst>
      <p:ext uri="{BB962C8B-B14F-4D97-AF65-F5344CB8AC3E}">
        <p14:creationId xmlns:p14="http://schemas.microsoft.com/office/powerpoint/2010/main" val="231005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sésame&quot;">
            <a:extLst>
              <a:ext uri="{FF2B5EF4-FFF2-40B4-BE49-F238E27FC236}">
                <a16:creationId xmlns:a16="http://schemas.microsoft.com/office/drawing/2014/main" xmlns="" id="{4910EBF6-6B16-4549-8FE3-8D05D24525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53" b="7927"/>
          <a:stretch/>
        </p:blipFill>
        <p:spPr bwMode="auto">
          <a:xfrm>
            <a:off x="0" y="1877401"/>
            <a:ext cx="6264000" cy="366062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xmlns="" id="{41B907F1-634A-418C-B3AE-33A98A3BE744}"/>
              </a:ext>
            </a:extLst>
          </p:cNvPr>
          <p:cNvSpPr>
            <a:spLocks noGrp="1"/>
          </p:cNvSpPr>
          <p:nvPr>
            <p:ph idx="15"/>
          </p:nvPr>
        </p:nvSpPr>
        <p:spPr/>
        <p:txBody>
          <a:bodyPr/>
          <a:lstStyle/>
          <a:p>
            <a:pPr marL="0" indent="0">
              <a:buNone/>
            </a:pPr>
            <a:r>
              <a:rPr lang="fr-BE" dirty="0"/>
              <a:t>E.V.: 01/04/2019</a:t>
            </a:r>
          </a:p>
          <a:p>
            <a:pPr marL="0" indent="0">
              <a:buNone/>
            </a:pPr>
            <a:r>
              <a:rPr lang="fr-BE" dirty="0"/>
              <a:t>Soutien à l’Emploi dans les Secteurs d’Activités Marchands </a:t>
            </a:r>
          </a:p>
          <a:p>
            <a:pPr marL="0" indent="0">
              <a:buNone/>
            </a:pPr>
            <a:endParaRPr lang="fr-BE" dirty="0"/>
          </a:p>
          <a:p>
            <a:pPr marL="0" indent="0">
              <a:buNone/>
            </a:pPr>
            <a:r>
              <a:rPr lang="fr-BE" dirty="0"/>
              <a:t>Aide dégressive sur 3 ans octroyée aux entreprises de moins de 50 travailleurs  qui engagent et maintiennent à l’emploi un travailleur (exprimé en ETP) : </a:t>
            </a:r>
          </a:p>
          <a:p>
            <a:pPr>
              <a:buFontTx/>
              <a:buChar char="-"/>
            </a:pPr>
            <a:r>
              <a:rPr lang="fr-BE" dirty="0"/>
              <a:t>10.422 € / 1</a:t>
            </a:r>
            <a:r>
              <a:rPr lang="fr-BE" baseline="30000" dirty="0"/>
              <a:t>ère</a:t>
            </a:r>
            <a:r>
              <a:rPr lang="fr-BE" dirty="0"/>
              <a:t> année </a:t>
            </a:r>
          </a:p>
          <a:p>
            <a:pPr>
              <a:buFontTx/>
              <a:buChar char="-"/>
            </a:pPr>
            <a:r>
              <a:rPr lang="fr-BE" dirty="0"/>
              <a:t>7.816 € / 2</a:t>
            </a:r>
            <a:r>
              <a:rPr lang="fr-BE" baseline="30000" dirty="0"/>
              <a:t>ème</a:t>
            </a:r>
            <a:r>
              <a:rPr lang="fr-BE" dirty="0"/>
              <a:t> année</a:t>
            </a:r>
          </a:p>
          <a:p>
            <a:pPr>
              <a:buFontTx/>
              <a:buChar char="-"/>
            </a:pPr>
            <a:r>
              <a:rPr lang="fr-BE" dirty="0"/>
              <a:t>5.211 € / 3</a:t>
            </a:r>
            <a:r>
              <a:rPr lang="fr-BE" baseline="30000" dirty="0"/>
              <a:t>ème</a:t>
            </a:r>
            <a:r>
              <a:rPr lang="fr-BE" dirty="0"/>
              <a:t> année </a:t>
            </a:r>
          </a:p>
        </p:txBody>
      </p:sp>
      <p:sp>
        <p:nvSpPr>
          <p:cNvPr id="4" name="Titre 3">
            <a:extLst>
              <a:ext uri="{FF2B5EF4-FFF2-40B4-BE49-F238E27FC236}">
                <a16:creationId xmlns:a16="http://schemas.microsoft.com/office/drawing/2014/main" xmlns="" id="{5A97AF90-0306-423C-A0C8-2CA4EC0F52F4}"/>
              </a:ext>
            </a:extLst>
          </p:cNvPr>
          <p:cNvSpPr>
            <a:spLocks noGrp="1"/>
          </p:cNvSpPr>
          <p:nvPr>
            <p:ph type="title"/>
          </p:nvPr>
        </p:nvSpPr>
        <p:spPr/>
        <p:txBody>
          <a:bodyPr>
            <a:normAutofit/>
          </a:bodyPr>
          <a:lstStyle/>
          <a:p>
            <a:r>
              <a:rPr lang="fr-BE" dirty="0"/>
              <a:t>Aides à l’emploi</a:t>
            </a:r>
          </a:p>
        </p:txBody>
      </p:sp>
      <p:sp>
        <p:nvSpPr>
          <p:cNvPr id="5" name="Espace réservé du texte 4">
            <a:extLst>
              <a:ext uri="{FF2B5EF4-FFF2-40B4-BE49-F238E27FC236}">
                <a16:creationId xmlns:a16="http://schemas.microsoft.com/office/drawing/2014/main" xmlns="" id="{ED2F989B-3B46-4CA7-8CD6-D3729B66F5AA}"/>
              </a:ext>
            </a:extLst>
          </p:cNvPr>
          <p:cNvSpPr>
            <a:spLocks noGrp="1"/>
          </p:cNvSpPr>
          <p:nvPr>
            <p:ph type="body" idx="12"/>
          </p:nvPr>
        </p:nvSpPr>
        <p:spPr/>
        <p:txBody>
          <a:bodyPr/>
          <a:lstStyle/>
          <a:p>
            <a:r>
              <a:rPr lang="fr-BE" dirty="0"/>
              <a:t>NEW Sesam</a:t>
            </a:r>
          </a:p>
        </p:txBody>
      </p:sp>
    </p:spTree>
    <p:extLst>
      <p:ext uri="{BB962C8B-B14F-4D97-AF65-F5344CB8AC3E}">
        <p14:creationId xmlns:p14="http://schemas.microsoft.com/office/powerpoint/2010/main" val="251400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4FA7D74D-1293-4F21-9706-6621461FC2BD}"/>
              </a:ext>
            </a:extLst>
          </p:cNvPr>
          <p:cNvSpPr>
            <a:spLocks noGrp="1"/>
          </p:cNvSpPr>
          <p:nvPr>
            <p:ph idx="1"/>
          </p:nvPr>
        </p:nvSpPr>
        <p:spPr>
          <a:xfrm>
            <a:off x="274320" y="159798"/>
            <a:ext cx="11678194" cy="5637321"/>
          </a:xfrm>
        </p:spPr>
        <p:txBody>
          <a:bodyPr>
            <a:normAutofit/>
          </a:bodyPr>
          <a:lstStyle/>
          <a:p>
            <a:pPr marL="0" indent="0">
              <a:buNone/>
            </a:pPr>
            <a:r>
              <a:rPr lang="fr-BE" sz="3500" dirty="0">
                <a:solidFill>
                  <a:srgbClr val="F39600"/>
                </a:solidFill>
              </a:rPr>
              <a:t>Qu’est-ce qui change au 01/04/2019 ? </a:t>
            </a:r>
            <a:endParaRPr lang="fr-BE" sz="3500" b="0" dirty="0">
              <a:solidFill>
                <a:srgbClr val="F39600"/>
              </a:solidFill>
            </a:endParaRPr>
          </a:p>
          <a:p>
            <a:pPr marL="457200" indent="-457200">
              <a:buFont typeface="+mj-lt"/>
              <a:buAutoNum type="arabicPeriod"/>
            </a:pPr>
            <a:r>
              <a:rPr lang="fr-BE" sz="2133" dirty="0">
                <a:solidFill>
                  <a:srgbClr val="FFC000"/>
                </a:solidFill>
              </a:rPr>
              <a:t>Au niveau de l’aide </a:t>
            </a:r>
          </a:p>
          <a:p>
            <a:pPr marL="457200" indent="-457200">
              <a:buFont typeface="+mj-lt"/>
              <a:buAutoNum type="arabicPeriod"/>
            </a:pPr>
            <a:endParaRPr lang="fr-BE" sz="2133" dirty="0"/>
          </a:p>
          <a:p>
            <a:pPr marL="0" indent="0">
              <a:buNone/>
            </a:pPr>
            <a:endParaRPr lang="fr-BE" sz="2133" dirty="0"/>
          </a:p>
          <a:p>
            <a:pPr marL="996950" lvl="2" indent="-457200">
              <a:buFont typeface="Wingdings" panose="05000000000000000000" pitchFamily="2" charset="2"/>
              <a:buChar char="§"/>
            </a:pPr>
            <a:endParaRPr lang="fr-BE" sz="2133" b="0" dirty="0">
              <a:solidFill>
                <a:schemeClr val="tx1"/>
              </a:solidFill>
            </a:endParaRPr>
          </a:p>
        </p:txBody>
      </p:sp>
      <p:graphicFrame>
        <p:nvGraphicFramePr>
          <p:cNvPr id="2" name="Tableau 1">
            <a:extLst>
              <a:ext uri="{FF2B5EF4-FFF2-40B4-BE49-F238E27FC236}">
                <a16:creationId xmlns:a16="http://schemas.microsoft.com/office/drawing/2014/main" xmlns="" id="{9E2E3F72-72F5-410C-B8EC-B895A2D4A4C3}"/>
              </a:ext>
            </a:extLst>
          </p:cNvPr>
          <p:cNvGraphicFramePr>
            <a:graphicFrameLocks noGrp="1"/>
          </p:cNvGraphicFramePr>
          <p:nvPr>
            <p:extLst>
              <p:ext uri="{D42A27DB-BD31-4B8C-83A1-F6EECF244321}">
                <p14:modId xmlns:p14="http://schemas.microsoft.com/office/powerpoint/2010/main" val="2474473198"/>
              </p:ext>
            </p:extLst>
          </p:nvPr>
        </p:nvGraphicFramePr>
        <p:xfrm>
          <a:off x="758393" y="1568027"/>
          <a:ext cx="10661904" cy="3464560"/>
        </p:xfrm>
        <a:graphic>
          <a:graphicData uri="http://schemas.openxmlformats.org/drawingml/2006/table">
            <a:tbl>
              <a:tblPr firstRow="1" bandRow="1">
                <a:tableStyleId>{5C22544A-7EE6-4342-B048-85BDC9FD1C3A}</a:tableStyleId>
              </a:tblPr>
              <a:tblGrid>
                <a:gridCol w="2717461">
                  <a:extLst>
                    <a:ext uri="{9D8B030D-6E8A-4147-A177-3AD203B41FA5}">
                      <a16:colId xmlns:a16="http://schemas.microsoft.com/office/drawing/2014/main" xmlns="" val="221561365"/>
                    </a:ext>
                  </a:extLst>
                </a:gridCol>
                <a:gridCol w="3969851">
                  <a:extLst>
                    <a:ext uri="{9D8B030D-6E8A-4147-A177-3AD203B41FA5}">
                      <a16:colId xmlns:a16="http://schemas.microsoft.com/office/drawing/2014/main" xmlns="" val="2227077540"/>
                    </a:ext>
                  </a:extLst>
                </a:gridCol>
                <a:gridCol w="3974592">
                  <a:extLst>
                    <a:ext uri="{9D8B030D-6E8A-4147-A177-3AD203B41FA5}">
                      <a16:colId xmlns:a16="http://schemas.microsoft.com/office/drawing/2014/main" xmlns="" val="973094026"/>
                    </a:ext>
                  </a:extLst>
                </a:gridCol>
              </a:tblGrid>
              <a:tr h="370840">
                <a:tc>
                  <a:txBody>
                    <a:bodyPr/>
                    <a:lstStyle/>
                    <a:p>
                      <a:endParaRPr lang="fr-BE" dirty="0"/>
                    </a:p>
                  </a:txBody>
                  <a:tcPr/>
                </a:tc>
                <a:tc>
                  <a:txBody>
                    <a:bodyPr/>
                    <a:lstStyle/>
                    <a:p>
                      <a:r>
                        <a:rPr lang="fr-BE" dirty="0"/>
                        <a:t>Avant le 01/04/2019</a:t>
                      </a:r>
                    </a:p>
                  </a:txBody>
                  <a:tcPr/>
                </a:tc>
                <a:tc>
                  <a:txBody>
                    <a:bodyPr/>
                    <a:lstStyle/>
                    <a:p>
                      <a:r>
                        <a:rPr lang="fr-BE" dirty="0"/>
                        <a:t>A partir du 01/04/2019</a:t>
                      </a:r>
                    </a:p>
                  </a:txBody>
                  <a:tcPr/>
                </a:tc>
                <a:extLst>
                  <a:ext uri="{0D108BD9-81ED-4DB2-BD59-A6C34878D82A}">
                    <a16:rowId xmlns:a16="http://schemas.microsoft.com/office/drawing/2014/main" xmlns="" val="850817745"/>
                  </a:ext>
                </a:extLst>
              </a:tr>
              <a:tr h="370840">
                <a:tc>
                  <a:txBody>
                    <a:bodyPr/>
                    <a:lstStyle/>
                    <a:p>
                      <a:r>
                        <a:rPr lang="fr-BE" sz="1200" dirty="0"/>
                        <a:t>Maintien de l’emploi</a:t>
                      </a:r>
                    </a:p>
                  </a:txBody>
                  <a:tcPr/>
                </a:tc>
                <a:tc>
                  <a:txBody>
                    <a:bodyPr/>
                    <a:lstStyle/>
                    <a:p>
                      <a:r>
                        <a:rPr lang="fr-BE" sz="1200" dirty="0"/>
                        <a:t>Pendant le double de la durée d’octroi de l’incitant financier </a:t>
                      </a:r>
                    </a:p>
                  </a:txBody>
                  <a:tcPr/>
                </a:tc>
                <a:tc>
                  <a:txBody>
                    <a:bodyPr/>
                    <a:lstStyle/>
                    <a:p>
                      <a:r>
                        <a:rPr lang="fr-BE" sz="1200" dirty="0"/>
                        <a:t>Pendant la durée d’octroi de l’incitant financier</a:t>
                      </a:r>
                    </a:p>
                  </a:txBody>
                  <a:tcPr/>
                </a:tc>
                <a:extLst>
                  <a:ext uri="{0D108BD9-81ED-4DB2-BD59-A6C34878D82A}">
                    <a16:rowId xmlns:a16="http://schemas.microsoft.com/office/drawing/2014/main" xmlns="" val="1976255950"/>
                  </a:ext>
                </a:extLst>
              </a:tr>
              <a:tr h="370840">
                <a:tc>
                  <a:txBody>
                    <a:bodyPr/>
                    <a:lstStyle/>
                    <a:p>
                      <a:r>
                        <a:rPr lang="fr-BE" sz="1200" dirty="0"/>
                        <a:t>Calcul de l’effectif de référence</a:t>
                      </a:r>
                    </a:p>
                  </a:txBody>
                  <a:tcPr/>
                </a:tc>
                <a:tc>
                  <a:txBody>
                    <a:bodyPr/>
                    <a:lstStyle/>
                    <a:p>
                      <a:r>
                        <a:rPr lang="fr-BE" sz="1200" dirty="0"/>
                        <a:t>Sur base des 4 trimestres précédant la date d’introduction de la demande</a:t>
                      </a:r>
                    </a:p>
                  </a:txBody>
                  <a:tcPr/>
                </a:tc>
                <a:tc>
                  <a:txBody>
                    <a:bodyPr/>
                    <a:lstStyle/>
                    <a:p>
                      <a:r>
                        <a:rPr lang="fr-BE" sz="1200" dirty="0"/>
                        <a:t>Sur base des 4 trimestres qui précèdent le trimestre précédant la date de réception de la demande </a:t>
                      </a:r>
                    </a:p>
                  </a:txBody>
                  <a:tcPr/>
                </a:tc>
                <a:extLst>
                  <a:ext uri="{0D108BD9-81ED-4DB2-BD59-A6C34878D82A}">
                    <a16:rowId xmlns:a16="http://schemas.microsoft.com/office/drawing/2014/main" xmlns="" val="1934934012"/>
                  </a:ext>
                </a:extLst>
              </a:tr>
              <a:tr h="807720">
                <a:tc rowSpan="3">
                  <a:txBody>
                    <a:bodyPr/>
                    <a:lstStyle/>
                    <a:p>
                      <a:r>
                        <a:rPr lang="fr-BE" sz="1200" dirty="0"/>
                        <a:t>Majorations</a:t>
                      </a:r>
                    </a:p>
                    <a:p>
                      <a:r>
                        <a:rPr lang="fr-BE" sz="1200" i="1" dirty="0"/>
                        <a:t>Cumul</a:t>
                      </a:r>
                    </a:p>
                    <a:p>
                      <a:endParaRPr lang="fr-BE" sz="1200" i="1" dirty="0"/>
                    </a:p>
                    <a:p>
                      <a:endParaRPr lang="fr-BE" sz="1200" i="1" dirty="0"/>
                    </a:p>
                    <a:p>
                      <a:r>
                        <a:rPr lang="fr-BE" sz="1200" i="1" dirty="0"/>
                        <a:t>Tranche d’âge</a:t>
                      </a:r>
                    </a:p>
                    <a:p>
                      <a:endParaRPr lang="fr-BE" sz="1200" i="1" dirty="0"/>
                    </a:p>
                    <a:p>
                      <a:r>
                        <a:rPr lang="fr-BE" sz="1200" i="1" dirty="0"/>
                        <a:t>Autres</a:t>
                      </a:r>
                    </a:p>
                  </a:txBody>
                  <a:tcPr/>
                </a:tc>
                <a:tc>
                  <a:txBody>
                    <a:bodyPr/>
                    <a:lstStyle/>
                    <a:p>
                      <a:endParaRPr lang="fr-BE" sz="1200" dirty="0"/>
                    </a:p>
                    <a:p>
                      <a:r>
                        <a:rPr lang="fr-BE" sz="1200" dirty="0"/>
                        <a:t>Cumul possible à concurrence de 2 majorations</a:t>
                      </a:r>
                    </a:p>
                    <a:p>
                      <a:endParaRPr lang="fr-BE" sz="1200" dirty="0"/>
                    </a:p>
                  </a:txBody>
                  <a:tcPr>
                    <a:lnB w="12700" cap="flat" cmpd="sng" algn="ctr">
                      <a:solidFill>
                        <a:schemeClr val="tx1"/>
                      </a:solidFill>
                      <a:prstDash val="solid"/>
                      <a:round/>
                      <a:headEnd type="none" w="med" len="med"/>
                      <a:tailEnd type="none" w="med" len="med"/>
                    </a:lnB>
                  </a:tcPr>
                </a:tc>
                <a:tc>
                  <a:txBody>
                    <a:bodyPr/>
                    <a:lstStyle/>
                    <a:p>
                      <a:endParaRPr lang="fr-BE" sz="1200" dirty="0"/>
                    </a:p>
                    <a:p>
                      <a:r>
                        <a:rPr lang="fr-BE" sz="1200" dirty="0"/>
                        <a:t>Cumul interdit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24507566"/>
                  </a:ext>
                </a:extLst>
              </a:tr>
              <a:tr h="256710">
                <a:tc vMerge="1">
                  <a:txBody>
                    <a:bodyPr/>
                    <a:lstStyle/>
                    <a:p>
                      <a:endParaRPr lang="fr-BE"/>
                    </a:p>
                  </a:txBody>
                  <a:tcPr/>
                </a:tc>
                <a:tc>
                  <a:txBody>
                    <a:bodyPr/>
                    <a:lstStyle/>
                    <a:p>
                      <a:r>
                        <a:rPr lang="fr-BE" sz="1200" dirty="0"/>
                        <a:t>&lt; 30 ans / ≥ 50 ans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t>&lt; 25 ans / ≥ 55 ans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89865269"/>
                  </a:ext>
                </a:extLst>
              </a:tr>
              <a:tr h="551010">
                <a:tc vMerge="1">
                  <a:txBody>
                    <a:bodyPr/>
                    <a:lstStyle/>
                    <a:p>
                      <a:endParaRPr lang="fr-BE"/>
                    </a:p>
                  </a:txBody>
                  <a:tcPr/>
                </a:tc>
                <a:tc>
                  <a:txBody>
                    <a:bodyPr/>
                    <a:lstStyle/>
                    <a:p>
                      <a:endParaRPr lang="fr-BE" sz="1200" dirty="0"/>
                    </a:p>
                  </a:txBody>
                  <a:tcPr>
                    <a:lnT w="12700" cap="flat" cmpd="sng" algn="ctr">
                      <a:solidFill>
                        <a:schemeClr val="tx1"/>
                      </a:solidFill>
                      <a:prstDash val="solid"/>
                      <a:round/>
                      <a:headEnd type="none" w="med" len="med"/>
                      <a:tailEnd type="none" w="med" len="med"/>
                    </a:lnT>
                  </a:tcPr>
                </a:tc>
                <a:tc>
                  <a:txBody>
                    <a:bodyPr/>
                    <a:lstStyle/>
                    <a:p>
                      <a:r>
                        <a:rPr lang="fr-BE" sz="1200" dirty="0"/>
                        <a:t>Suppression des majorations liées à la croissance économique de l’entreprise et au développement durable</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614802581"/>
                  </a:ext>
                </a:extLst>
              </a:tr>
              <a:tr h="220342">
                <a:tc>
                  <a:txBody>
                    <a:bodyPr/>
                    <a:lstStyle/>
                    <a:p>
                      <a:r>
                        <a:rPr lang="fr-BE" sz="1200" dirty="0"/>
                        <a:t>Limitation</a:t>
                      </a:r>
                    </a:p>
                    <a:p>
                      <a:r>
                        <a:rPr lang="fr-BE" sz="1200" b="1" i="1" dirty="0"/>
                        <a:t>(à éclaircir)</a:t>
                      </a:r>
                    </a:p>
                  </a:txBody>
                  <a:tcPr/>
                </a:tc>
                <a:tc>
                  <a:txBody>
                    <a:bodyPr/>
                    <a:lstStyle/>
                    <a:p>
                      <a:r>
                        <a:rPr lang="fr-BE" sz="1200" dirty="0"/>
                        <a:t>Max. 5 ETP par entreprise </a:t>
                      </a:r>
                    </a:p>
                  </a:txBody>
                  <a:tcPr/>
                </a:tc>
                <a:tc>
                  <a:txBody>
                    <a:bodyPr/>
                    <a:lstStyle/>
                    <a:p>
                      <a:r>
                        <a:rPr lang="fr-BE" sz="1200" dirty="0"/>
                        <a:t>Max. 5 ETP simultanément par entreprise</a:t>
                      </a:r>
                    </a:p>
                  </a:txBody>
                  <a:tcPr/>
                </a:tc>
                <a:extLst>
                  <a:ext uri="{0D108BD9-81ED-4DB2-BD59-A6C34878D82A}">
                    <a16:rowId xmlns:a16="http://schemas.microsoft.com/office/drawing/2014/main" xmlns="" val="1266924529"/>
                  </a:ext>
                </a:extLst>
              </a:tr>
            </a:tbl>
          </a:graphicData>
        </a:graphic>
      </p:graphicFrame>
    </p:spTree>
    <p:extLst>
      <p:ext uri="{BB962C8B-B14F-4D97-AF65-F5344CB8AC3E}">
        <p14:creationId xmlns:p14="http://schemas.microsoft.com/office/powerpoint/2010/main" val="2392337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4FA7D74D-1293-4F21-9706-6621461FC2BD}"/>
              </a:ext>
            </a:extLst>
          </p:cNvPr>
          <p:cNvSpPr>
            <a:spLocks noGrp="1"/>
          </p:cNvSpPr>
          <p:nvPr>
            <p:ph idx="1"/>
          </p:nvPr>
        </p:nvSpPr>
        <p:spPr>
          <a:xfrm>
            <a:off x="274320" y="159798"/>
            <a:ext cx="11678194" cy="5637321"/>
          </a:xfrm>
        </p:spPr>
        <p:txBody>
          <a:bodyPr>
            <a:normAutofit/>
          </a:bodyPr>
          <a:lstStyle/>
          <a:p>
            <a:pPr marL="457200" indent="-457200">
              <a:buFont typeface="+mj-lt"/>
              <a:buAutoNum type="arabicPeriod" startAt="2"/>
            </a:pPr>
            <a:r>
              <a:rPr lang="fr-BE" sz="2133" dirty="0">
                <a:solidFill>
                  <a:srgbClr val="FFC000"/>
                </a:solidFill>
              </a:rPr>
              <a:t>Au niveau des conditions d’octroi</a:t>
            </a:r>
          </a:p>
          <a:p>
            <a:pPr marL="457200" indent="-457200">
              <a:buFont typeface="+mj-lt"/>
              <a:buAutoNum type="arabicPeriod" startAt="2"/>
            </a:pPr>
            <a:endParaRPr lang="fr-BE" sz="2133" dirty="0"/>
          </a:p>
          <a:p>
            <a:pPr marL="0" indent="0">
              <a:buNone/>
            </a:pPr>
            <a:endParaRPr lang="fr-BE" sz="2133" dirty="0"/>
          </a:p>
          <a:p>
            <a:pPr marL="996950" lvl="2" indent="-457200">
              <a:buFont typeface="Wingdings" panose="05000000000000000000" pitchFamily="2" charset="2"/>
              <a:buChar char="§"/>
            </a:pPr>
            <a:endParaRPr lang="fr-BE" sz="2133" b="0" dirty="0">
              <a:solidFill>
                <a:schemeClr val="tx1"/>
              </a:solidFill>
            </a:endParaRPr>
          </a:p>
        </p:txBody>
      </p:sp>
      <p:graphicFrame>
        <p:nvGraphicFramePr>
          <p:cNvPr id="2" name="Tableau 1">
            <a:extLst>
              <a:ext uri="{FF2B5EF4-FFF2-40B4-BE49-F238E27FC236}">
                <a16:creationId xmlns:a16="http://schemas.microsoft.com/office/drawing/2014/main" xmlns="" id="{9E2E3F72-72F5-410C-B8EC-B895A2D4A4C3}"/>
              </a:ext>
            </a:extLst>
          </p:cNvPr>
          <p:cNvGraphicFramePr>
            <a:graphicFrameLocks noGrp="1"/>
          </p:cNvGraphicFramePr>
          <p:nvPr>
            <p:extLst>
              <p:ext uri="{D42A27DB-BD31-4B8C-83A1-F6EECF244321}">
                <p14:modId xmlns:p14="http://schemas.microsoft.com/office/powerpoint/2010/main" val="3914197668"/>
              </p:ext>
            </p:extLst>
          </p:nvPr>
        </p:nvGraphicFramePr>
        <p:xfrm>
          <a:off x="630065" y="923706"/>
          <a:ext cx="10661904" cy="4211320"/>
        </p:xfrm>
        <a:graphic>
          <a:graphicData uri="http://schemas.openxmlformats.org/drawingml/2006/table">
            <a:tbl>
              <a:tblPr firstRow="1" bandRow="1">
                <a:tableStyleId>{5C22544A-7EE6-4342-B048-85BDC9FD1C3A}</a:tableStyleId>
              </a:tblPr>
              <a:tblGrid>
                <a:gridCol w="1914144">
                  <a:extLst>
                    <a:ext uri="{9D8B030D-6E8A-4147-A177-3AD203B41FA5}">
                      <a16:colId xmlns:a16="http://schemas.microsoft.com/office/drawing/2014/main" xmlns="" val="221561365"/>
                    </a:ext>
                  </a:extLst>
                </a:gridCol>
                <a:gridCol w="4078224">
                  <a:extLst>
                    <a:ext uri="{9D8B030D-6E8A-4147-A177-3AD203B41FA5}">
                      <a16:colId xmlns:a16="http://schemas.microsoft.com/office/drawing/2014/main" xmlns="" val="2227077540"/>
                    </a:ext>
                  </a:extLst>
                </a:gridCol>
                <a:gridCol w="4669536">
                  <a:extLst>
                    <a:ext uri="{9D8B030D-6E8A-4147-A177-3AD203B41FA5}">
                      <a16:colId xmlns:a16="http://schemas.microsoft.com/office/drawing/2014/main" xmlns="" val="973094026"/>
                    </a:ext>
                  </a:extLst>
                </a:gridCol>
              </a:tblGrid>
              <a:tr h="370840">
                <a:tc>
                  <a:txBody>
                    <a:bodyPr/>
                    <a:lstStyle/>
                    <a:p>
                      <a:endParaRPr lang="fr-BE" sz="1200" dirty="0"/>
                    </a:p>
                  </a:txBody>
                  <a:tcPr/>
                </a:tc>
                <a:tc>
                  <a:txBody>
                    <a:bodyPr/>
                    <a:lstStyle/>
                    <a:p>
                      <a:r>
                        <a:rPr lang="fr-BE" sz="1200" dirty="0"/>
                        <a:t>Avant le 01/04/2019</a:t>
                      </a:r>
                    </a:p>
                  </a:txBody>
                  <a:tcPr/>
                </a:tc>
                <a:tc>
                  <a:txBody>
                    <a:bodyPr/>
                    <a:lstStyle/>
                    <a:p>
                      <a:r>
                        <a:rPr lang="fr-BE" sz="1200" dirty="0"/>
                        <a:t>A partir du 01/04/2019</a:t>
                      </a:r>
                    </a:p>
                  </a:txBody>
                  <a:tcPr/>
                </a:tc>
                <a:extLst>
                  <a:ext uri="{0D108BD9-81ED-4DB2-BD59-A6C34878D82A}">
                    <a16:rowId xmlns:a16="http://schemas.microsoft.com/office/drawing/2014/main" xmlns="" val="850817745"/>
                  </a:ext>
                </a:extLst>
              </a:tr>
              <a:tr h="807720">
                <a:tc rowSpan="2">
                  <a:txBody>
                    <a:bodyPr/>
                    <a:lstStyle/>
                    <a:p>
                      <a:r>
                        <a:rPr lang="fr-BE" sz="1200" dirty="0"/>
                        <a:t>Entreprise</a:t>
                      </a:r>
                    </a:p>
                    <a:p>
                      <a:r>
                        <a:rPr lang="fr-BE" sz="1200" i="1" dirty="0"/>
                        <a:t>Structure</a:t>
                      </a:r>
                    </a:p>
                    <a:p>
                      <a:pPr marL="0" marR="0" lvl="0" indent="0" algn="l" defTabSz="609539" rtl="0" eaLnBrk="1" fontAlgn="auto" latinLnBrk="0" hangingPunct="1">
                        <a:lnSpc>
                          <a:spcPct val="100000"/>
                        </a:lnSpc>
                        <a:spcBef>
                          <a:spcPts val="0"/>
                        </a:spcBef>
                        <a:spcAft>
                          <a:spcPts val="0"/>
                        </a:spcAft>
                        <a:buClrTx/>
                        <a:buSzTx/>
                        <a:buFontTx/>
                        <a:buNone/>
                        <a:tabLst/>
                        <a:defRPr/>
                      </a:pPr>
                      <a:r>
                        <a:rPr lang="fr-BE" sz="1200" b="1" i="1" dirty="0"/>
                        <a:t>(toilette du texte)</a:t>
                      </a:r>
                    </a:p>
                    <a:p>
                      <a:endParaRPr lang="fr-BE" sz="1200" i="1" dirty="0"/>
                    </a:p>
                    <a:p>
                      <a:endParaRPr lang="fr-BE" sz="1200" i="1" dirty="0"/>
                    </a:p>
                    <a:p>
                      <a:r>
                        <a:rPr lang="fr-BE" sz="1200" i="1" dirty="0"/>
                        <a:t>Exclusions</a:t>
                      </a:r>
                    </a:p>
                  </a:txBody>
                  <a:tcPr/>
                </a:tc>
                <a:tc>
                  <a:txBody>
                    <a:bodyPr/>
                    <a:lstStyle/>
                    <a:p>
                      <a:endParaRPr lang="fr-BE" sz="1200" dirty="0"/>
                    </a:p>
                    <a:p>
                      <a:r>
                        <a:rPr lang="fr-BE" sz="1200" dirty="0"/>
                        <a:t>L’entreprise doit avoir une unité d’établissement située en région wallonne de langue française</a:t>
                      </a:r>
                    </a:p>
                  </a:txBody>
                  <a:tcPr>
                    <a:lnB w="12700" cap="flat" cmpd="sng" algn="ctr">
                      <a:solidFill>
                        <a:schemeClr val="tx1"/>
                      </a:solidFill>
                      <a:prstDash val="solid"/>
                      <a:round/>
                      <a:headEnd type="none" w="med" len="med"/>
                      <a:tailEnd type="none" w="med" len="med"/>
                    </a:lnB>
                  </a:tcPr>
                </a:tc>
                <a:tc>
                  <a:txBody>
                    <a:bodyPr/>
                    <a:lstStyle/>
                    <a:p>
                      <a:endParaRPr lang="fr-BE" sz="1200" dirty="0"/>
                    </a:p>
                    <a:p>
                      <a:r>
                        <a:rPr lang="fr-BE" sz="1200" dirty="0"/>
                        <a:t>L’entreprise doit avoir une unité d’exploitation en région de langue française</a:t>
                      </a:r>
                    </a:p>
                    <a:p>
                      <a:endParaRPr lang="fr-BE" sz="1200" dirty="0"/>
                    </a:p>
                    <a:p>
                      <a:endParaRPr lang="fr-BE" sz="12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76255950"/>
                  </a:ext>
                </a:extLst>
              </a:tr>
              <a:tr h="807720">
                <a:tc vMerge="1">
                  <a:txBody>
                    <a:bodyPr/>
                    <a:lstStyle/>
                    <a:p>
                      <a:endParaRPr lang="fr-B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t>L’entreprise considérée en difficultés</a:t>
                      </a:r>
                    </a:p>
                    <a:p>
                      <a:endParaRPr lang="fr-BE" sz="1200" dirty="0"/>
                    </a:p>
                  </a:txBody>
                  <a:tcPr>
                    <a:lnT w="12700" cap="flat" cmpd="sng" algn="ctr">
                      <a:solidFill>
                        <a:schemeClr val="tx1"/>
                      </a:solidFill>
                      <a:prstDash val="solid"/>
                      <a:round/>
                      <a:headEnd type="none" w="med" len="med"/>
                      <a:tailEnd type="none" w="med" len="med"/>
                    </a:lnT>
                  </a:tcPr>
                </a:tc>
                <a:tc>
                  <a:txBody>
                    <a:bodyPr/>
                    <a:lstStyle/>
                    <a:p>
                      <a:r>
                        <a:rPr lang="fr-BE" sz="1200" dirty="0"/>
                        <a:t>L’entreprise considérée en faillite</a:t>
                      </a:r>
                    </a:p>
                    <a:p>
                      <a:r>
                        <a:rPr lang="fr-BE" sz="1200" dirty="0"/>
                        <a:t>L’entreprise qui a déjà bénéficié de l’octroi d’une subvention SESAM durant les 3 années précédant la réception de la nouvelle demande à l’administration, et qui n’a pas respecté les conditions d’obtention et les obligation de maintien prescrites par le décret SESAM applicable</a:t>
                      </a:r>
                    </a:p>
                    <a:p>
                      <a:endParaRPr lang="fr-BE" sz="12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66198857"/>
                  </a:ext>
                </a:extLst>
              </a:tr>
              <a:tr h="370840">
                <a:tc>
                  <a:txBody>
                    <a:bodyPr/>
                    <a:lstStyle/>
                    <a:p>
                      <a:r>
                        <a:rPr lang="fr-BE" sz="1200" dirty="0"/>
                        <a:t>Travailleurs visés</a:t>
                      </a:r>
                    </a:p>
                  </a:txBody>
                  <a:tcPr/>
                </a:tc>
                <a:tc>
                  <a:txBody>
                    <a:bodyPr/>
                    <a:lstStyle/>
                    <a:p>
                      <a:r>
                        <a:rPr lang="fr-BE" sz="1200" dirty="0"/>
                        <a:t>Les demandeurs d’emploi inoccupés et les personnes occupées pendant une période de préavis du à un licenciement du chef de l’employeur </a:t>
                      </a:r>
                    </a:p>
                  </a:txBody>
                  <a:tcPr/>
                </a:tc>
                <a:tc>
                  <a:txBody>
                    <a:bodyPr/>
                    <a:lstStyle/>
                    <a:p>
                      <a:r>
                        <a:rPr lang="fr-BE" sz="1200" dirty="0"/>
                        <a:t>Les demandeurs d’emploi inoccupés</a:t>
                      </a:r>
                    </a:p>
                  </a:txBody>
                  <a:tcPr/>
                </a:tc>
                <a:extLst>
                  <a:ext uri="{0D108BD9-81ED-4DB2-BD59-A6C34878D82A}">
                    <a16:rowId xmlns:a16="http://schemas.microsoft.com/office/drawing/2014/main" xmlns="" val="1934934012"/>
                  </a:ext>
                </a:extLst>
              </a:tr>
              <a:tr h="303961">
                <a:tc>
                  <a:txBody>
                    <a:bodyPr/>
                    <a:lstStyle/>
                    <a:p>
                      <a:r>
                        <a:rPr lang="fr-BE" sz="1200" dirty="0"/>
                        <a:t>Engagement</a:t>
                      </a:r>
                    </a:p>
                    <a:p>
                      <a:r>
                        <a:rPr lang="fr-BE" sz="1200" b="1" i="1" dirty="0"/>
                        <a:t>(toilette du texte)</a:t>
                      </a:r>
                    </a:p>
                  </a:txBody>
                  <a:tcPr/>
                </a:tc>
                <a:tc>
                  <a:txBody>
                    <a:bodyPr/>
                    <a:lstStyle/>
                    <a:p>
                      <a:r>
                        <a:rPr lang="fr-BE" sz="1200" dirty="0"/>
                        <a:t>L’engagement du travailleur doit avoir lieu dans un délai de 6 mois prenant cours le premier jour du mois qui suit la notification de la décision</a:t>
                      </a:r>
                    </a:p>
                  </a:txBody>
                  <a:tcPr/>
                </a:tc>
                <a:tc>
                  <a:txBody>
                    <a:bodyPr/>
                    <a:lstStyle/>
                    <a:p>
                      <a:r>
                        <a:rPr lang="fr-BE" sz="1200" dirty="0"/>
                        <a:t>L’engagement du travailleur doit avoir lieu dans un délai de 6 mois prenant cours le premier jour du mois qui suit la notification de la décision (hors mois de juillet et août)</a:t>
                      </a:r>
                    </a:p>
                  </a:txBody>
                  <a:tcPr/>
                </a:tc>
                <a:extLst>
                  <a:ext uri="{0D108BD9-81ED-4DB2-BD59-A6C34878D82A}">
                    <a16:rowId xmlns:a16="http://schemas.microsoft.com/office/drawing/2014/main" xmlns="" val="1266924529"/>
                  </a:ext>
                </a:extLst>
              </a:tr>
            </a:tbl>
          </a:graphicData>
        </a:graphic>
      </p:graphicFrame>
    </p:spTree>
    <p:extLst>
      <p:ext uri="{BB962C8B-B14F-4D97-AF65-F5344CB8AC3E}">
        <p14:creationId xmlns:p14="http://schemas.microsoft.com/office/powerpoint/2010/main" val="1135458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4FA7D74D-1293-4F21-9706-6621461FC2BD}"/>
              </a:ext>
            </a:extLst>
          </p:cNvPr>
          <p:cNvSpPr>
            <a:spLocks noGrp="1"/>
          </p:cNvSpPr>
          <p:nvPr>
            <p:ph idx="1"/>
          </p:nvPr>
        </p:nvSpPr>
        <p:spPr>
          <a:xfrm>
            <a:off x="274320" y="159798"/>
            <a:ext cx="11678194" cy="5637321"/>
          </a:xfrm>
        </p:spPr>
        <p:txBody>
          <a:bodyPr>
            <a:normAutofit/>
          </a:bodyPr>
          <a:lstStyle/>
          <a:p>
            <a:pPr marL="457200" indent="-457200">
              <a:buFont typeface="+mj-lt"/>
              <a:buAutoNum type="arabicPeriod" startAt="2"/>
            </a:pPr>
            <a:r>
              <a:rPr lang="fr-BE" sz="2300" dirty="0">
                <a:solidFill>
                  <a:srgbClr val="FFC000"/>
                </a:solidFill>
              </a:rPr>
              <a:t>Au niveau de la demande d’octroi </a:t>
            </a:r>
          </a:p>
          <a:p>
            <a:pPr lvl="1">
              <a:buFont typeface="Wingdings" panose="05000000000000000000" pitchFamily="2" charset="2"/>
              <a:buChar char="§"/>
            </a:pPr>
            <a:r>
              <a:rPr lang="fr-BE" sz="2000" dirty="0"/>
              <a:t>En cas de demande incomplète, l’employeur dispose de 30 jours pour transmettre les renseignements complémentaires à l’administration (auparavant: 15 jours) </a:t>
            </a:r>
          </a:p>
          <a:p>
            <a:pPr lvl="1">
              <a:buFont typeface="Wingdings" panose="05000000000000000000" pitchFamily="2" charset="2"/>
              <a:buChar char="§"/>
            </a:pPr>
            <a:r>
              <a:rPr lang="fr-BE" sz="2000" dirty="0"/>
              <a:t>Une nouvelle plateforme sécurisée « Mon espace » plus facile d’utilisation est créée sur le site du SPW</a:t>
            </a:r>
          </a:p>
          <a:p>
            <a:pPr lvl="1">
              <a:buFont typeface="Wingdings" panose="05000000000000000000" pitchFamily="2" charset="2"/>
              <a:buChar char="§"/>
            </a:pPr>
            <a:r>
              <a:rPr lang="fr-BE" sz="2000" dirty="0"/>
              <a:t>Le formulaire de demande est simplifié </a:t>
            </a:r>
          </a:p>
          <a:p>
            <a:pPr lvl="1">
              <a:buFont typeface="Wingdings" panose="05000000000000000000" pitchFamily="2" charset="2"/>
              <a:buChar char="§"/>
            </a:pPr>
            <a:r>
              <a:rPr lang="fr-BE" sz="2000" dirty="0"/>
              <a:t>Les documents/informations suivants ne doivent plus être transmis à l’Administration: </a:t>
            </a:r>
          </a:p>
          <a:p>
            <a:pPr lvl="3">
              <a:buFont typeface="Wingdings" panose="05000000000000000000" pitchFamily="2" charset="2"/>
              <a:buChar char="§"/>
            </a:pPr>
            <a:r>
              <a:rPr lang="fr-BE" sz="1500" dirty="0"/>
              <a:t>Annexe Emploi (perte financière SSA)</a:t>
            </a:r>
          </a:p>
          <a:p>
            <a:pPr lvl="3">
              <a:buFont typeface="Wingdings" panose="05000000000000000000" pitchFamily="2" charset="2"/>
              <a:buChar char="§"/>
            </a:pPr>
            <a:r>
              <a:rPr lang="fr-BE" sz="1500" dirty="0"/>
              <a:t>Le Relevé d’identification bancaire </a:t>
            </a:r>
          </a:p>
          <a:p>
            <a:pPr lvl="3">
              <a:buFont typeface="Wingdings" panose="05000000000000000000" pitchFamily="2" charset="2"/>
              <a:buChar char="§"/>
            </a:pPr>
            <a:r>
              <a:rPr lang="fr-BE" sz="1500" dirty="0"/>
              <a:t>Les n° de compte bancaire et règlement de travail</a:t>
            </a:r>
          </a:p>
          <a:p>
            <a:pPr lvl="3">
              <a:buFont typeface="Wingdings" panose="05000000000000000000" pitchFamily="2" charset="2"/>
              <a:buChar char="§"/>
            </a:pPr>
            <a:r>
              <a:rPr lang="fr-BE" sz="1500" dirty="0"/>
              <a:t>Les informations relatives à la médecine du travail et accident du travail </a:t>
            </a:r>
          </a:p>
          <a:p>
            <a:pPr marL="0" indent="0">
              <a:buNone/>
            </a:pPr>
            <a:endParaRPr lang="fr-BE" sz="2133" dirty="0"/>
          </a:p>
          <a:p>
            <a:pPr marL="996950" lvl="2" indent="-457200">
              <a:buFont typeface="Wingdings" panose="05000000000000000000" pitchFamily="2" charset="2"/>
              <a:buChar char="§"/>
            </a:pPr>
            <a:endParaRPr lang="fr-BE" sz="2133" b="0" dirty="0">
              <a:solidFill>
                <a:schemeClr val="tx1"/>
              </a:solidFill>
            </a:endParaRPr>
          </a:p>
        </p:txBody>
      </p:sp>
    </p:spTree>
    <p:extLst>
      <p:ext uri="{BB962C8B-B14F-4D97-AF65-F5344CB8AC3E}">
        <p14:creationId xmlns:p14="http://schemas.microsoft.com/office/powerpoint/2010/main" val="2744551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4FA7D74D-1293-4F21-9706-6621461FC2BD}"/>
              </a:ext>
            </a:extLst>
          </p:cNvPr>
          <p:cNvSpPr>
            <a:spLocks noGrp="1"/>
          </p:cNvSpPr>
          <p:nvPr>
            <p:ph idx="1"/>
          </p:nvPr>
        </p:nvSpPr>
        <p:spPr>
          <a:xfrm>
            <a:off x="274320" y="159798"/>
            <a:ext cx="11678194" cy="5637321"/>
          </a:xfrm>
        </p:spPr>
        <p:txBody>
          <a:bodyPr>
            <a:normAutofit/>
          </a:bodyPr>
          <a:lstStyle/>
          <a:p>
            <a:pPr marL="457200" indent="-457200">
              <a:buFont typeface="+mj-lt"/>
              <a:buAutoNum type="arabicPeriod" startAt="3"/>
            </a:pPr>
            <a:r>
              <a:rPr lang="fr-BE" sz="2300" dirty="0">
                <a:solidFill>
                  <a:srgbClr val="FFC000"/>
                </a:solidFill>
              </a:rPr>
              <a:t>Mesures transitoires</a:t>
            </a:r>
          </a:p>
          <a:p>
            <a:pPr lvl="1">
              <a:buFont typeface="Wingdings" panose="05000000000000000000" pitchFamily="2" charset="2"/>
              <a:buChar char="§"/>
            </a:pPr>
            <a:r>
              <a:rPr lang="fr-BE" dirty="0"/>
              <a:t>2</a:t>
            </a:r>
            <a:r>
              <a:rPr lang="fr-BE" dirty="0" smtClean="0"/>
              <a:t> </a:t>
            </a:r>
            <a:r>
              <a:rPr lang="fr-BE" dirty="0"/>
              <a:t>périodes à distinguer: </a:t>
            </a:r>
          </a:p>
          <a:p>
            <a:pPr lvl="2">
              <a:buFont typeface="Wingdings" panose="05000000000000000000" pitchFamily="2" charset="2"/>
              <a:buChar char="§"/>
            </a:pPr>
            <a:r>
              <a:rPr lang="fr-BE" sz="1700" dirty="0"/>
              <a:t>Demandes introduites ET traitées par la RW (= décision reçue) avant le 01/04/2019 </a:t>
            </a:r>
            <a:br>
              <a:rPr lang="fr-BE" sz="1700" dirty="0"/>
            </a:br>
            <a:r>
              <a:rPr lang="fr-BE" sz="1700" b="0" dirty="0">
                <a:sym typeface="Wingdings" panose="05000000000000000000" pitchFamily="2" charset="2"/>
              </a:rPr>
              <a:t>Des précisions sont encore attendues</a:t>
            </a:r>
            <a:endParaRPr lang="fr-BE" sz="1700" b="0" dirty="0"/>
          </a:p>
          <a:p>
            <a:pPr lvl="2">
              <a:buFont typeface="Wingdings" panose="05000000000000000000" pitchFamily="2" charset="2"/>
              <a:buChar char="§"/>
            </a:pPr>
            <a:r>
              <a:rPr lang="fr-BE" sz="1700" dirty="0" smtClean="0"/>
              <a:t>Demandes </a:t>
            </a:r>
            <a:r>
              <a:rPr lang="fr-BE" sz="1700" dirty="0"/>
              <a:t>introduites à partir du 01/04/2019</a:t>
            </a:r>
            <a:br>
              <a:rPr lang="fr-BE" sz="1700" dirty="0"/>
            </a:br>
            <a:r>
              <a:rPr lang="fr-BE" sz="1700" b="0" dirty="0">
                <a:sym typeface="Wingdings" panose="05000000000000000000" pitchFamily="2" charset="2"/>
              </a:rPr>
              <a:t>Application du nouveau décret </a:t>
            </a:r>
            <a:endParaRPr lang="fr-BE" sz="1700" b="0" dirty="0"/>
          </a:p>
          <a:p>
            <a:pPr marL="0" indent="0">
              <a:buNone/>
            </a:pPr>
            <a:endParaRPr lang="fr-BE" sz="2133" dirty="0"/>
          </a:p>
          <a:p>
            <a:pPr marL="996950" lvl="2" indent="-457200">
              <a:buFont typeface="Wingdings" panose="05000000000000000000" pitchFamily="2" charset="2"/>
              <a:buChar char="§"/>
            </a:pPr>
            <a:endParaRPr lang="fr-BE" sz="2133" b="0" dirty="0">
              <a:solidFill>
                <a:schemeClr val="tx1"/>
              </a:solidFill>
            </a:endParaRPr>
          </a:p>
        </p:txBody>
      </p:sp>
    </p:spTree>
    <p:extLst>
      <p:ext uri="{BB962C8B-B14F-4D97-AF65-F5344CB8AC3E}">
        <p14:creationId xmlns:p14="http://schemas.microsoft.com/office/powerpoint/2010/main" val="3264583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05934" y="2609973"/>
            <a:ext cx="10363200" cy="443198"/>
          </a:xfrm>
        </p:spPr>
        <p:txBody>
          <a:bodyPr>
            <a:noAutofit/>
          </a:bodyPr>
          <a:lstStyle/>
          <a:p>
            <a:pPr algn="ctr"/>
            <a:r>
              <a:rPr lang="fr-BE" sz="4000" dirty="0">
                <a:solidFill>
                  <a:srgbClr val="0070C0"/>
                </a:solidFill>
              </a:rPr>
              <a:t>2</a:t>
            </a:r>
            <a:r>
              <a:rPr lang="fr-BE" sz="4000" dirty="0" smtClean="0">
                <a:solidFill>
                  <a:srgbClr val="0070C0"/>
                </a:solidFill>
              </a:rPr>
              <a:t>. </a:t>
            </a:r>
            <a:r>
              <a:rPr lang="fr-BE" sz="4000" dirty="0" err="1" smtClean="0">
                <a:solidFill>
                  <a:srgbClr val="0070C0"/>
                </a:solidFill>
              </a:rPr>
              <a:t>Flexi</a:t>
            </a:r>
            <a:r>
              <a:rPr lang="fr-BE" sz="4000" dirty="0" smtClean="0">
                <a:solidFill>
                  <a:srgbClr val="0070C0"/>
                </a:solidFill>
              </a:rPr>
              <a:t>-jobs </a:t>
            </a:r>
            <a:endParaRPr lang="fr-BE" sz="4000" b="1" dirty="0"/>
          </a:p>
        </p:txBody>
      </p:sp>
    </p:spTree>
    <p:extLst>
      <p:ext uri="{BB962C8B-B14F-4D97-AF65-F5344CB8AC3E}">
        <p14:creationId xmlns:p14="http://schemas.microsoft.com/office/powerpoint/2010/main" val="2325439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UCM">
  <a:themeElements>
    <a:clrScheme name="Personnalisé 1">
      <a:dk1>
        <a:sysClr val="windowText" lastClr="000000"/>
      </a:dk1>
      <a:lt1>
        <a:sysClr val="window" lastClr="FFFFFF"/>
      </a:lt1>
      <a:dk2>
        <a:srgbClr val="6F6F6F"/>
      </a:dk2>
      <a:lt2>
        <a:srgbClr val="C6C6C6"/>
      </a:lt2>
      <a:accent1>
        <a:srgbClr val="00AEEF"/>
      </a:accent1>
      <a:accent2>
        <a:srgbClr val="40C2F3"/>
      </a:accent2>
      <a:accent3>
        <a:srgbClr val="7FD6F7"/>
      </a:accent3>
      <a:accent4>
        <a:srgbClr val="BFEBFB"/>
      </a:accent4>
      <a:accent5>
        <a:srgbClr val="D9F3FD"/>
      </a:accent5>
      <a:accent6>
        <a:srgbClr val="EBF9FE"/>
      </a:accent6>
      <a:hlink>
        <a:srgbClr val="003F58"/>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Thème UCM" id="{2E0B1597-0FF3-48DC-8BDB-02B2DBD1E3E7}" vid="{D6FE7A4D-ED5B-412D-9A4D-8BD7BA13581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UCM</Template>
  <TotalTime>1961</TotalTime>
  <Words>2224</Words>
  <Application>Microsoft Office PowerPoint</Application>
  <PresentationFormat>Personnalisé</PresentationFormat>
  <Paragraphs>453</Paragraphs>
  <Slides>36</Slides>
  <Notes>34</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Thème UCM</vt:lpstr>
      <vt:lpstr>Petit déjeuner Walhardent -  Flexi-jobs et aides Sesam  -  7 mai 2019</vt:lpstr>
      <vt:lpstr>Plan de l’exposé</vt:lpstr>
      <vt:lpstr>1. Aides Sesam </vt:lpstr>
      <vt:lpstr>Aides à l’emploi</vt:lpstr>
      <vt:lpstr>Présentation PowerPoint</vt:lpstr>
      <vt:lpstr>Présentation PowerPoint</vt:lpstr>
      <vt:lpstr>Présentation PowerPoint</vt:lpstr>
      <vt:lpstr>Présentation PowerPoint</vt:lpstr>
      <vt:lpstr>2. Flexi-jobs </vt:lpstr>
      <vt:lpstr>1. Flexi-jobs</vt:lpstr>
      <vt:lpstr>1. Flexi-jobs</vt:lpstr>
      <vt:lpstr>1. Flexi-jobs</vt:lpstr>
      <vt:lpstr>1. Flexi-jobs</vt:lpstr>
      <vt:lpstr>1. Flexi-jobs</vt:lpstr>
      <vt:lpstr>1. Flexi-jobs</vt:lpstr>
      <vt:lpstr>1. Flexi-jobs</vt:lpstr>
      <vt:lpstr>Flexi-jobs</vt:lpstr>
      <vt:lpstr>Flexi-jobs</vt:lpstr>
      <vt:lpstr>Flexi-jobs</vt:lpstr>
      <vt:lpstr>Flexi-jobs</vt:lpstr>
      <vt:lpstr>Flexi-jobs</vt:lpstr>
      <vt:lpstr>Flexi-jobs</vt:lpstr>
      <vt:lpstr>Flexi-jobs</vt:lpstr>
      <vt:lpstr>Flexi-jobs</vt:lpstr>
      <vt:lpstr>Flexi-jobs</vt:lpstr>
      <vt:lpstr>Flexi-jobs</vt:lpstr>
      <vt:lpstr>Flexi-jobs</vt:lpstr>
      <vt:lpstr>Flexi-jobs</vt:lpstr>
      <vt:lpstr>Flexi-jobs</vt:lpstr>
      <vt:lpstr>Flexi-jobs</vt:lpstr>
      <vt:lpstr>Flexi-jobs</vt:lpstr>
      <vt:lpstr>Flexi-jobs</vt:lpstr>
      <vt:lpstr>Flexi-jobs</vt:lpstr>
      <vt:lpstr>Flexi-jobs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MEUREE Marie</dc:creator>
  <cp:lastModifiedBy>ERNST Jean-Denis</cp:lastModifiedBy>
  <cp:revision>202</cp:revision>
  <cp:lastPrinted>2019-04-15T15:24:45Z</cp:lastPrinted>
  <dcterms:created xsi:type="dcterms:W3CDTF">2018-12-07T12:42:13Z</dcterms:created>
  <dcterms:modified xsi:type="dcterms:W3CDTF">2019-05-06T15:13:03Z</dcterms:modified>
</cp:coreProperties>
</file>